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4" r:id="rId4"/>
    <p:sldMasterId id="2147483781" r:id="rId5"/>
  </p:sldMasterIdLst>
  <p:notesMasterIdLst>
    <p:notesMasterId r:id="rId13"/>
  </p:notesMasterIdLst>
  <p:handoutMasterIdLst>
    <p:handoutMasterId r:id="rId14"/>
  </p:handoutMasterIdLst>
  <p:sldIdLst>
    <p:sldId id="291" r:id="rId6"/>
    <p:sldId id="4743" r:id="rId7"/>
    <p:sldId id="2146847369" r:id="rId8"/>
    <p:sldId id="2146847371" r:id="rId9"/>
    <p:sldId id="2146847375" r:id="rId10"/>
    <p:sldId id="2146847376" r:id="rId11"/>
    <p:sldId id="21414121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6F6F"/>
    <a:srgbClr val="F5AA1E"/>
    <a:srgbClr val="E17D1E"/>
    <a:srgbClr val="0063DE"/>
    <a:srgbClr val="FFD862"/>
    <a:srgbClr val="1E23AF"/>
    <a:srgbClr val="5AA5FF"/>
    <a:srgbClr val="69E1F5"/>
    <a:srgbClr val="FFD769"/>
    <a:srgbClr val="50C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2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de Souza Pinto" userId="f19f15c7-d3cd-4b16-833e-2182654a7c03" providerId="ADAL" clId="{20C21714-1A12-456D-911E-6D7611988156}"/>
    <pc:docChg chg="modSld">
      <pc:chgData name="Daniel de Souza Pinto" userId="f19f15c7-d3cd-4b16-833e-2182654a7c03" providerId="ADAL" clId="{20C21714-1A12-456D-911E-6D7611988156}" dt="2025-04-15T17:46:41.684" v="38" actId="20577"/>
      <pc:docMkLst>
        <pc:docMk/>
      </pc:docMkLst>
      <pc:sldChg chg="modSp mod">
        <pc:chgData name="Daniel de Souza Pinto" userId="f19f15c7-d3cd-4b16-833e-2182654a7c03" providerId="ADAL" clId="{20C21714-1A12-456D-911E-6D7611988156}" dt="2025-04-15T17:46:41.684" v="38" actId="20577"/>
        <pc:sldMkLst>
          <pc:docMk/>
          <pc:sldMk cId="1279682646" sldId="2146847376"/>
        </pc:sldMkLst>
        <pc:spChg chg="mod">
          <ac:chgData name="Daniel de Souza Pinto" userId="f19f15c7-d3cd-4b16-833e-2182654a7c03" providerId="ADAL" clId="{20C21714-1A12-456D-911E-6D7611988156}" dt="2025-04-15T13:47:36.491" v="17" actId="1036"/>
          <ac:spMkLst>
            <pc:docMk/>
            <pc:sldMk cId="1279682646" sldId="2146847376"/>
            <ac:spMk id="3" creationId="{4AB8BFFA-6C2F-E215-BAF4-E1148FA5A0EE}"/>
          </ac:spMkLst>
        </pc:spChg>
        <pc:spChg chg="mod">
          <ac:chgData name="Daniel de Souza Pinto" userId="f19f15c7-d3cd-4b16-833e-2182654a7c03" providerId="ADAL" clId="{20C21714-1A12-456D-911E-6D7611988156}" dt="2025-04-15T13:47:42.052" v="20" actId="20577"/>
          <ac:spMkLst>
            <pc:docMk/>
            <pc:sldMk cId="1279682646" sldId="2146847376"/>
            <ac:spMk id="14" creationId="{7BD690BA-FE76-A982-DCCD-917DD24A19A5}"/>
          </ac:spMkLst>
        </pc:spChg>
        <pc:spChg chg="mod">
          <ac:chgData name="Daniel de Souza Pinto" userId="f19f15c7-d3cd-4b16-833e-2182654a7c03" providerId="ADAL" clId="{20C21714-1A12-456D-911E-6D7611988156}" dt="2025-04-15T17:45:27.801" v="22" actId="14100"/>
          <ac:spMkLst>
            <pc:docMk/>
            <pc:sldMk cId="1279682646" sldId="2146847376"/>
            <ac:spMk id="15" creationId="{6AEB33EA-1FCA-3828-E4B7-6754B18A4DCC}"/>
          </ac:spMkLst>
        </pc:spChg>
        <pc:spChg chg="mod">
          <ac:chgData name="Daniel de Souza Pinto" userId="f19f15c7-d3cd-4b16-833e-2182654a7c03" providerId="ADAL" clId="{20C21714-1A12-456D-911E-6D7611988156}" dt="2025-04-15T17:46:41.684" v="38" actId="20577"/>
          <ac:spMkLst>
            <pc:docMk/>
            <pc:sldMk cId="1279682646" sldId="2146847376"/>
            <ac:spMk id="17" creationId="{34AB81D7-20EC-8E5B-0440-C23758D4B32C}"/>
          </ac:spMkLst>
        </pc:spChg>
        <pc:spChg chg="mod">
          <ac:chgData name="Daniel de Souza Pinto" userId="f19f15c7-d3cd-4b16-833e-2182654a7c03" providerId="ADAL" clId="{20C21714-1A12-456D-911E-6D7611988156}" dt="2025-04-15T13:47:36.491" v="17" actId="1036"/>
          <ac:spMkLst>
            <pc:docMk/>
            <pc:sldMk cId="1279682646" sldId="2146847376"/>
            <ac:spMk id="18" creationId="{94C08805-9051-7526-02D2-33235F3B0368}"/>
          </ac:spMkLst>
        </pc:spChg>
        <pc:grpChg chg="mod">
          <ac:chgData name="Daniel de Souza Pinto" userId="f19f15c7-d3cd-4b16-833e-2182654a7c03" providerId="ADAL" clId="{20C21714-1A12-456D-911E-6D7611988156}" dt="2025-04-15T13:47:36.491" v="17" actId="1036"/>
          <ac:grpSpMkLst>
            <pc:docMk/>
            <pc:sldMk cId="1279682646" sldId="2146847376"/>
            <ac:grpSpMk id="4" creationId="{229F6C41-A2DA-BBE4-F84F-E32EDBB559F0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2DD765-1A42-BF40-85D3-D9F8E47CF3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0F195F-74B6-5C43-9F2B-06D70D2A1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A104F-31CF-D743-B111-E1AA132C7C37}" type="datetimeFigureOut">
              <a:rPr lang="pt-BR" smtClean="0"/>
              <a:t>15/04/2025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A055D-8ED4-DB4D-BA67-88549366F0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B3497-2279-5946-ADDF-D7F3FBDA2C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55813-7CA9-2549-8EA2-CEF552D593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9234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AE22E-8041-144A-8E15-620BB82C6571}" type="datetimeFigureOut">
              <a:rPr lang="pt-BR" smtClean="0"/>
              <a:t>11/04/2025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94ACF-5C63-374B-A977-FAD6135989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17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9DEB7-4740-43E0-A82B-801731A8F72D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795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E5E3A-E525-F1CC-6890-AF0F7E482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BF2F498-25E1-8BEC-7D1D-2B30288EC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E469B72-F663-B7B1-9402-798B85568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BC2E23A-06B6-7280-1165-B4F189E9B3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19DEB7-4740-43E0-A82B-801731A8F72D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012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6238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4393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771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260000"/>
            <a:ext cx="10515600" cy="536445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3">
            <a:extLst>
              <a:ext uri="{FF2B5EF4-FFF2-40B4-BE49-F238E27FC236}">
                <a16:creationId xmlns:a16="http://schemas.microsoft.com/office/drawing/2014/main" id="{E850BED4-7D9D-425C-966B-47049353BF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2160000"/>
            <a:ext cx="10515600" cy="42102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2pPr marL="531813" indent="-173038">
              <a:defRPr/>
            </a:lvl2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3" name="Imagem 2" descr="Uma imagem contendo Texto&#10;&#10;Descrição gerada automaticamente">
            <a:extLst>
              <a:ext uri="{FF2B5EF4-FFF2-40B4-BE49-F238E27FC236}">
                <a16:creationId xmlns:a16="http://schemas.microsoft.com/office/drawing/2014/main" id="{FABAB2C6-3F60-A3BB-0A73-DA035FAD32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7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8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929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9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0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895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9625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086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11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54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7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900000"/>
            <a:ext cx="10515600" cy="5364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3">
            <a:extLst>
              <a:ext uri="{FF2B5EF4-FFF2-40B4-BE49-F238E27FC236}">
                <a16:creationId xmlns:a16="http://schemas.microsoft.com/office/drawing/2014/main" id="{E850BED4-7D9D-425C-966B-47049353BF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800000"/>
            <a:ext cx="10515600" cy="42102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31813" indent="-173038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6E4015-7F91-2538-C30A-5DC98205D0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86ECA0-C7DB-3B40-51E0-3C1535449369}"/>
              </a:ext>
            </a:extLst>
          </p:cNvPr>
          <p:cNvSpPr txBox="1">
            <a:spLocks/>
          </p:cNvSpPr>
          <p:nvPr userDrawn="1"/>
        </p:nvSpPr>
        <p:spPr>
          <a:xfrm>
            <a:off x="270000" y="387254"/>
            <a:ext cx="3025140" cy="301835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spc="-50" err="1">
                <a:solidFill>
                  <a:schemeClr val="accent1"/>
                </a:solidFill>
              </a:rPr>
              <a:t>iMERCADO</a:t>
            </a:r>
            <a:r>
              <a:rPr lang="en-US" sz="1200" b="1" spc="-50">
                <a:solidFill>
                  <a:schemeClr val="accent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A rede de troca de informações da B3</a:t>
            </a: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24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1559607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3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7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1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6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6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92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144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25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506CE6E-9D7F-4FD6-9315-F4AF886D53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700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35DA4A42-C9CC-F6EA-DF6D-6F309E6FB141}"/>
              </a:ext>
            </a:extLst>
          </p:cNvPr>
          <p:cNvSpPr/>
          <p:nvPr userDrawn="1"/>
        </p:nvSpPr>
        <p:spPr>
          <a:xfrm>
            <a:off x="8214063" y="0"/>
            <a:ext cx="398608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170000"/>
            <a:ext cx="7200000" cy="5015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808038" algn="l"/>
              </a:tabLst>
              <a:defRPr lang="pt-BR" sz="3200" b="0" kern="1200" spc="-13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14000"/>
              </a:lnSpc>
              <a:spcBef>
                <a:spcPts val="800"/>
              </a:spcBef>
              <a:buFont typeface="Arial" panose="020B0604020202020204" pitchFamily="34" charset="0"/>
              <a:buNone/>
            </a:pPr>
            <a:r>
              <a:rPr lang="pt-BR"/>
              <a:t>Título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6E4015-7F91-2538-C30A-5DC98205D0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86ECA0-C7DB-3B40-51E0-3C1535449369}"/>
              </a:ext>
            </a:extLst>
          </p:cNvPr>
          <p:cNvSpPr txBox="1">
            <a:spLocks/>
          </p:cNvSpPr>
          <p:nvPr userDrawn="1"/>
        </p:nvSpPr>
        <p:spPr>
          <a:xfrm>
            <a:off x="270000" y="270000"/>
            <a:ext cx="3025140" cy="301835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spc="-50" err="1">
                <a:solidFill>
                  <a:schemeClr val="accent1"/>
                </a:solidFill>
              </a:rPr>
              <a:t>iMERCADO</a:t>
            </a:r>
            <a:r>
              <a:rPr lang="en-US" sz="1200" b="1" spc="-50">
                <a:solidFill>
                  <a:schemeClr val="accent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A rede de troca de informações da B3</a:t>
            </a: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1" name="Espaço Reservado para Texto 120">
            <a:extLst>
              <a:ext uri="{FF2B5EF4-FFF2-40B4-BE49-F238E27FC236}">
                <a16:creationId xmlns:a16="http://schemas.microsoft.com/office/drawing/2014/main" id="{C7B80F96-CB6F-25EB-72C0-00368C5FF7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900000"/>
            <a:ext cx="7200000" cy="257669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808038" algn="l"/>
              </a:tabLst>
              <a:defRPr lang="pt-BR" sz="1600" b="1" kern="1200" spc="-30" baseline="0" dirty="0">
                <a:solidFill>
                  <a:srgbClr val="5AA5FF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pt-BR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86073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4744A-813B-445F-8F24-BED46F01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900000"/>
            <a:ext cx="10515600" cy="5364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Texto 3">
            <a:extLst>
              <a:ext uri="{FF2B5EF4-FFF2-40B4-BE49-F238E27FC236}">
                <a16:creationId xmlns:a16="http://schemas.microsoft.com/office/drawing/2014/main" id="{E850BED4-7D9D-425C-966B-47049353BF1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800000"/>
            <a:ext cx="10515600" cy="42102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31813" indent="-173038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26E4015-7F91-2538-C30A-5DC98205D0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303757" y="190771"/>
            <a:ext cx="694800" cy="6948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86ECA0-C7DB-3B40-51E0-3C1535449369}"/>
              </a:ext>
            </a:extLst>
          </p:cNvPr>
          <p:cNvSpPr txBox="1">
            <a:spLocks/>
          </p:cNvSpPr>
          <p:nvPr userDrawn="1"/>
        </p:nvSpPr>
        <p:spPr>
          <a:xfrm>
            <a:off x="270000" y="270000"/>
            <a:ext cx="3025140" cy="301835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spc="-50" err="1">
                <a:solidFill>
                  <a:schemeClr val="bg1"/>
                </a:solidFill>
              </a:rPr>
              <a:t>iMERCADO</a:t>
            </a:r>
            <a:r>
              <a:rPr lang="en-US" sz="1200" b="1" spc="-50">
                <a:solidFill>
                  <a:schemeClr val="bg1"/>
                </a:solidFill>
              </a:rPr>
              <a:t> 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| A rede de troca de informações da B3</a:t>
            </a:r>
            <a:endParaRPr kumimoji="0" lang="en-BR" sz="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25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E382F7-C9E0-4942-9ADE-BC4767C07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546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C5DAFB5E-18B7-164F-A21B-5553CEDE64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10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DF651ACD-BCF4-4F45-8E13-9EBB037FF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622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B6BA6C3E-BD60-134D-811E-7B09FBE78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08BA4CE2-92AA-3443-A89F-2A0B8BD86B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834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BF99DDA3-C0BD-1443-978E-06E59B9194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6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5AA06547-342F-8F49-BCC3-704975C011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7" y="0"/>
            <a:ext cx="12184063" cy="6858000"/>
          </a:xfrm>
          <a:prstGeom prst="rect">
            <a:avLst/>
          </a:prstGeom>
        </p:spPr>
      </p:pic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9D93DAEC-3AF6-6946-B171-91BC428EB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21C32FB1-A064-764B-BBE6-949604DEB0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875FAE93-642E-9B42-AE57-F58E5335E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43018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287498E-4207-3649-929D-5B005A0406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A3C8B3-493B-1F41-B9DF-20D9474F5D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12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2AC18E-F0EA-B744-9E16-47302D425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EC2C49-06B1-054E-B03A-15CA4D8164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89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4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2095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3F30BBB-5D9A-7649-8685-054CD7E95A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096B4D-8A87-DD4B-AE48-F7CF606729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15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F30DB44-47C8-8E4E-8F90-608A60B2ED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83124" y="1078263"/>
            <a:ext cx="3108876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12CD715-552C-B048-862B-CD3ED88182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76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06478C7-B3DB-3B4C-A7AE-7B69087FF5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998328-395B-B54D-B712-850186CF95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6309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1408D81-DCAB-4942-A5B0-D27434896E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AE57F8-888F-FD4B-8EF2-25F0037BF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80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99B2B66-88C8-184A-B0B3-60347E1051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784811-79F7-452C-997B-78406C6B139B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82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87008" y="22578"/>
            <a:ext cx="6104992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18C86-6C14-0C40-85C7-2BFA581A2D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079675-A369-4483-8B89-568BD5B06C94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958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F8758A5-D591-BB4E-8BFE-092E974AF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18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15D5487-018C-314C-AF6A-FA9F6C79F3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labore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9160B9A-DDB2-9B4B-A2C7-961CB8451B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23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682660-3A32-40FA-91A5-F43F14BD4F5F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549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1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EC508915-16D7-426C-A4CB-D190C7C0EBB7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330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96000" y="22578"/>
            <a:ext cx="6096000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B2156D-B4A8-8F4E-A87B-AE911CC1CF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3" name="Rectangle 11">
            <a:extLst>
              <a:ext uri="{FF2B5EF4-FFF2-40B4-BE49-F238E27FC236}">
                <a16:creationId xmlns:a16="http://schemas.microsoft.com/office/drawing/2014/main" id="{71A6E24C-CFF8-47DB-97F5-E8DC39F6597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84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80A2C8-B5CE-1C47-9774-62376F560A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1" name="Rectangle 11">
            <a:extLst>
              <a:ext uri="{FF2B5EF4-FFF2-40B4-BE49-F238E27FC236}">
                <a16:creationId xmlns:a16="http://schemas.microsoft.com/office/drawing/2014/main" id="{06427689-70FF-4FA4-B77D-913DA59A6A32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85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6537A83-69FF-7C47-99DB-7B73D02CEF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AEFE42D-6907-314B-8DEB-45183BDE19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94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1 Colun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FEB909-C328-6F47-A10A-02848A7F7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9758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13CDC300-AD84-43C7-8ABE-69AA2CF4F17C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352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ltima 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Imagem em branco e preto&#10;&#10;Descrição gerada automaticamente com confiança média">
            <a:extLst>
              <a:ext uri="{FF2B5EF4-FFF2-40B4-BE49-F238E27FC236}">
                <a16:creationId xmlns:a16="http://schemas.microsoft.com/office/drawing/2014/main" id="{06DB7A2B-AA32-4E46-8B3E-366CC862A5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6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39002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63022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7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6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9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54125B-1EA4-02B6-ABDB-36D0930D4D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3577669"/>
            <a:ext cx="5218112" cy="1581451"/>
          </a:xfrm>
          <a:prstGeom prst="rect">
            <a:avLst/>
          </a:prstGeom>
        </p:spPr>
        <p:txBody>
          <a:bodyPr lIns="0" tIns="0" rIns="0" bIns="91440" anchor="b">
            <a:noAutofit/>
          </a:bodyPr>
          <a:lstStyle>
            <a:lvl1pPr marL="0" indent="0">
              <a:lnSpc>
                <a:spcPct val="85000"/>
              </a:lnSpc>
              <a:buNone/>
              <a:defRPr sz="48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2981325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973802E1-7D5F-4A91-85FD-8EF4854450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Espaço Reservado para Título 2">
            <a:extLst>
              <a:ext uri="{FF2B5EF4-FFF2-40B4-BE49-F238E27FC236}">
                <a16:creationId xmlns:a16="http://schemas.microsoft.com/office/drawing/2014/main" id="{73274B11-283D-4707-A499-0CE206DF6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1"/>
            <a:ext cx="10515600" cy="53644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88E35DE-BA99-4ACC-B160-36FC53B2E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516284"/>
            <a:ext cx="10515600" cy="476581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15994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815" r:id="rId2"/>
    <p:sldLayoutId id="2147483816" r:id="rId3"/>
    <p:sldLayoutId id="2147483716" r:id="rId4"/>
    <p:sldLayoutId id="2147483724" r:id="rId5"/>
    <p:sldLayoutId id="2147483720" r:id="rId6"/>
    <p:sldLayoutId id="2147483728" r:id="rId7"/>
    <p:sldLayoutId id="2147483722" r:id="rId8"/>
    <p:sldLayoutId id="2147483730" r:id="rId9"/>
    <p:sldLayoutId id="2147483732" r:id="rId10"/>
    <p:sldLayoutId id="2147483763" r:id="rId11"/>
    <p:sldLayoutId id="2147483775" r:id="rId12"/>
    <p:sldLayoutId id="2147483734" r:id="rId13"/>
    <p:sldLayoutId id="2147483736" r:id="rId14"/>
    <p:sldLayoutId id="2147483738" r:id="rId15"/>
    <p:sldLayoutId id="2147483740" r:id="rId16"/>
    <p:sldLayoutId id="2147483742" r:id="rId17"/>
    <p:sldLayoutId id="2147483744" r:id="rId18"/>
    <p:sldLayoutId id="2147483746" r:id="rId19"/>
    <p:sldLayoutId id="2147483748" r:id="rId20"/>
    <p:sldLayoutId id="2147483750" r:id="rId21"/>
    <p:sldLayoutId id="2147483752" r:id="rId22"/>
    <p:sldLayoutId id="2147483754" r:id="rId23"/>
    <p:sldLayoutId id="2147483756" r:id="rId24"/>
    <p:sldLayoutId id="2147483777" r:id="rId25"/>
    <p:sldLayoutId id="2147483758" r:id="rId26"/>
    <p:sldLayoutId id="2147483776" r:id="rId27"/>
    <p:sldLayoutId id="2147483762" r:id="rId28"/>
    <p:sldLayoutId id="2147483817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1813" indent="-173038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3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18" r:id="rId28"/>
    <p:sldLayoutId id="214748381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machado&#10;&#10;Descrição gerada com alta confiança">
            <a:extLst>
              <a:ext uri="{FF2B5EF4-FFF2-40B4-BE49-F238E27FC236}">
                <a16:creationId xmlns:a16="http://schemas.microsoft.com/office/drawing/2014/main" id="{1C44575A-1CC8-48A9-B83B-0D62C8B2C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3085" y="-153612"/>
            <a:ext cx="7100788" cy="7114936"/>
          </a:xfrm>
          <a:prstGeom prst="rect">
            <a:avLst/>
          </a:prstGeom>
        </p:spPr>
      </p:pic>
      <p:pic>
        <p:nvPicPr>
          <p:cNvPr id="6" name="Picture 10" descr="B3 com Decodificador Positivo.ai">
            <a:extLst>
              <a:ext uri="{FF2B5EF4-FFF2-40B4-BE49-F238E27FC236}">
                <a16:creationId xmlns:a16="http://schemas.microsoft.com/office/drawing/2014/main" id="{2BD6A8D8-B90D-450F-A657-E3C2DAE7C4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595" y="141475"/>
            <a:ext cx="2500968" cy="143660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9EC2917-9D29-C252-5430-DA730AD3DB2D}"/>
              </a:ext>
            </a:extLst>
          </p:cNvPr>
          <p:cNvSpPr txBox="1"/>
          <p:nvPr/>
        </p:nvSpPr>
        <p:spPr>
          <a:xfrm>
            <a:off x="530264" y="3429000"/>
            <a:ext cx="4275081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500" b="1">
                <a:solidFill>
                  <a:srgbClr val="0038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lang="pt-BR" sz="6500" b="1" err="1">
                <a:solidFill>
                  <a:srgbClr val="0038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Watcher</a:t>
            </a:r>
            <a:endParaRPr lang="pt-BR" sz="6500" b="1">
              <a:solidFill>
                <a:srgbClr val="0038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27714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A9461E-71C4-F22B-DAB3-3B917690C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E-</a:t>
            </a:r>
            <a:r>
              <a:rPr lang="pt-BR" err="1"/>
              <a:t>Watcher</a:t>
            </a:r>
            <a:endParaRPr lang="pt-BR"/>
          </a:p>
        </p:txBody>
      </p:sp>
      <p:grpSp>
        <p:nvGrpSpPr>
          <p:cNvPr id="211" name="Agrupar 210">
            <a:extLst>
              <a:ext uri="{FF2B5EF4-FFF2-40B4-BE49-F238E27FC236}">
                <a16:creationId xmlns:a16="http://schemas.microsoft.com/office/drawing/2014/main" id="{46CE0E3C-82E9-C777-FB3A-9EBE0D979E17}"/>
              </a:ext>
            </a:extLst>
          </p:cNvPr>
          <p:cNvGrpSpPr/>
          <p:nvPr/>
        </p:nvGrpSpPr>
        <p:grpSpPr>
          <a:xfrm>
            <a:off x="9066954" y="3221209"/>
            <a:ext cx="180404" cy="182094"/>
            <a:chOff x="13179486" y="3600374"/>
            <a:chExt cx="218289" cy="220334"/>
          </a:xfrm>
        </p:grpSpPr>
        <p:sp>
          <p:nvSpPr>
            <p:cNvPr id="213" name="Forma Livre: Forma 212">
              <a:extLst>
                <a:ext uri="{FF2B5EF4-FFF2-40B4-BE49-F238E27FC236}">
                  <a16:creationId xmlns:a16="http://schemas.microsoft.com/office/drawing/2014/main" id="{9807B672-ADC9-3D9B-E60A-8C99BD92F54E}"/>
                </a:ext>
              </a:extLst>
            </p:cNvPr>
            <p:cNvSpPr/>
            <p:nvPr/>
          </p:nvSpPr>
          <p:spPr>
            <a:xfrm>
              <a:off x="13213178" y="3658468"/>
              <a:ext cx="69430" cy="86748"/>
            </a:xfrm>
            <a:custGeom>
              <a:avLst/>
              <a:gdLst>
                <a:gd name="connsiteX0" fmla="*/ 0 w 69430"/>
                <a:gd name="connsiteY0" fmla="*/ 43374 h 86748"/>
                <a:gd name="connsiteX1" fmla="*/ 34715 w 69430"/>
                <a:gd name="connsiteY1" fmla="*/ 0 h 86748"/>
                <a:gd name="connsiteX2" fmla="*/ 69430 w 69430"/>
                <a:gd name="connsiteY2" fmla="*/ 43374 h 86748"/>
                <a:gd name="connsiteX3" fmla="*/ 34715 w 69430"/>
                <a:gd name="connsiteY3" fmla="*/ 86748 h 86748"/>
                <a:gd name="connsiteX4" fmla="*/ 0 w 69430"/>
                <a:gd name="connsiteY4" fmla="*/ 43374 h 86748"/>
                <a:gd name="connsiteX5" fmla="*/ 0 w 69430"/>
                <a:gd name="connsiteY5" fmla="*/ 43374 h 8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30" h="86748">
                  <a:moveTo>
                    <a:pt x="0" y="43374"/>
                  </a:moveTo>
                  <a:cubicBezTo>
                    <a:pt x="0" y="19444"/>
                    <a:pt x="15508" y="0"/>
                    <a:pt x="34715" y="0"/>
                  </a:cubicBezTo>
                  <a:cubicBezTo>
                    <a:pt x="53923" y="0"/>
                    <a:pt x="69430" y="19444"/>
                    <a:pt x="69430" y="43374"/>
                  </a:cubicBezTo>
                  <a:cubicBezTo>
                    <a:pt x="69430" y="67305"/>
                    <a:pt x="53923" y="86748"/>
                    <a:pt x="34715" y="86748"/>
                  </a:cubicBezTo>
                  <a:cubicBezTo>
                    <a:pt x="15508" y="86748"/>
                    <a:pt x="0" y="67305"/>
                    <a:pt x="0" y="43374"/>
                  </a:cubicBezTo>
                  <a:lnTo>
                    <a:pt x="0" y="43374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4" name="Forma Livre: Forma 213">
              <a:extLst>
                <a:ext uri="{FF2B5EF4-FFF2-40B4-BE49-F238E27FC236}">
                  <a16:creationId xmlns:a16="http://schemas.microsoft.com/office/drawing/2014/main" id="{BAB3B29F-F43E-6CA9-C031-2902B5259516}"/>
                </a:ext>
              </a:extLst>
            </p:cNvPr>
            <p:cNvSpPr/>
            <p:nvPr/>
          </p:nvSpPr>
          <p:spPr>
            <a:xfrm>
              <a:off x="13179486" y="3762535"/>
              <a:ext cx="137679" cy="58173"/>
            </a:xfrm>
            <a:custGeom>
              <a:avLst/>
              <a:gdLst>
                <a:gd name="connsiteX0" fmla="*/ 68879 w 137679"/>
                <a:gd name="connsiteY0" fmla="*/ 0 h 58173"/>
                <a:gd name="connsiteX1" fmla="*/ 0 w 137679"/>
                <a:gd name="connsiteY1" fmla="*/ 40698 h 58173"/>
                <a:gd name="connsiteX2" fmla="*/ 0 w 137679"/>
                <a:gd name="connsiteY2" fmla="*/ 58173 h 58173"/>
                <a:gd name="connsiteX3" fmla="*/ 137680 w 137679"/>
                <a:gd name="connsiteY3" fmla="*/ 58173 h 58173"/>
                <a:gd name="connsiteX4" fmla="*/ 137680 w 137679"/>
                <a:gd name="connsiteY4" fmla="*/ 40698 h 58173"/>
                <a:gd name="connsiteX5" fmla="*/ 68801 w 137679"/>
                <a:gd name="connsiteY5" fmla="*/ 0 h 58173"/>
                <a:gd name="connsiteX6" fmla="*/ 68801 w 137679"/>
                <a:gd name="connsiteY6" fmla="*/ 0 h 5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679" h="58173">
                  <a:moveTo>
                    <a:pt x="68879" y="0"/>
                  </a:moveTo>
                  <a:cubicBezTo>
                    <a:pt x="24403" y="0"/>
                    <a:pt x="0" y="21805"/>
                    <a:pt x="0" y="40698"/>
                  </a:cubicBezTo>
                  <a:lnTo>
                    <a:pt x="0" y="58173"/>
                  </a:lnTo>
                  <a:lnTo>
                    <a:pt x="137680" y="58173"/>
                  </a:lnTo>
                  <a:lnTo>
                    <a:pt x="137680" y="40698"/>
                  </a:lnTo>
                  <a:cubicBezTo>
                    <a:pt x="137680" y="21805"/>
                    <a:pt x="113277" y="0"/>
                    <a:pt x="68801" y="0"/>
                  </a:cubicBezTo>
                  <a:lnTo>
                    <a:pt x="68801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5" name="Forma Livre: Forma 214">
              <a:extLst>
                <a:ext uri="{FF2B5EF4-FFF2-40B4-BE49-F238E27FC236}">
                  <a16:creationId xmlns:a16="http://schemas.microsoft.com/office/drawing/2014/main" id="{59BE230E-CBB8-292D-7A1C-EF53A7AFCC36}"/>
                </a:ext>
              </a:extLst>
            </p:cNvPr>
            <p:cNvSpPr/>
            <p:nvPr/>
          </p:nvSpPr>
          <p:spPr>
            <a:xfrm>
              <a:off x="13299848" y="3600374"/>
              <a:ext cx="97926" cy="58094"/>
            </a:xfrm>
            <a:custGeom>
              <a:avLst/>
              <a:gdLst>
                <a:gd name="connsiteX0" fmla="*/ 97927 w 97926"/>
                <a:gd name="connsiteY0" fmla="*/ 0 h 58094"/>
                <a:gd name="connsiteX1" fmla="*/ 54316 w 97926"/>
                <a:gd name="connsiteY1" fmla="*/ 43217 h 58094"/>
                <a:gd name="connsiteX2" fmla="*/ 34322 w 97926"/>
                <a:gd name="connsiteY2" fmla="*/ 23380 h 58094"/>
                <a:gd name="connsiteX3" fmla="*/ 0 w 97926"/>
                <a:gd name="connsiteY3" fmla="*/ 58095 h 5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926" h="58094">
                  <a:moveTo>
                    <a:pt x="97927" y="0"/>
                  </a:moveTo>
                  <a:lnTo>
                    <a:pt x="54316" y="43217"/>
                  </a:lnTo>
                  <a:lnTo>
                    <a:pt x="34322" y="23380"/>
                  </a:lnTo>
                  <a:lnTo>
                    <a:pt x="0" y="58095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6" name="Forma Livre: Forma 215">
              <a:extLst>
                <a:ext uri="{FF2B5EF4-FFF2-40B4-BE49-F238E27FC236}">
                  <a16:creationId xmlns:a16="http://schemas.microsoft.com/office/drawing/2014/main" id="{5D049318-B129-4AA5-39BC-35DE2B878FF6}"/>
                </a:ext>
              </a:extLst>
            </p:cNvPr>
            <p:cNvSpPr/>
            <p:nvPr/>
          </p:nvSpPr>
          <p:spPr>
            <a:xfrm>
              <a:off x="13369200" y="3600374"/>
              <a:ext cx="28575" cy="29519"/>
            </a:xfrm>
            <a:custGeom>
              <a:avLst/>
              <a:gdLst>
                <a:gd name="connsiteX0" fmla="*/ 28575 w 28575"/>
                <a:gd name="connsiteY0" fmla="*/ 29520 h 29519"/>
                <a:gd name="connsiteX1" fmla="*/ 28575 w 28575"/>
                <a:gd name="connsiteY1" fmla="*/ 0 h 29519"/>
                <a:gd name="connsiteX2" fmla="*/ 0 w 28575"/>
                <a:gd name="connsiteY2" fmla="*/ 0 h 2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" h="29519">
                  <a:moveTo>
                    <a:pt x="28575" y="29520"/>
                  </a:moveTo>
                  <a:lnTo>
                    <a:pt x="28575" y="0"/>
                  </a:ln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grpSp>
        <p:nvGrpSpPr>
          <p:cNvPr id="218" name="Agrupar 217">
            <a:extLst>
              <a:ext uri="{FF2B5EF4-FFF2-40B4-BE49-F238E27FC236}">
                <a16:creationId xmlns:a16="http://schemas.microsoft.com/office/drawing/2014/main" id="{9EE73A3F-9F6B-C5D8-6604-E93DA1E7814B}"/>
              </a:ext>
            </a:extLst>
          </p:cNvPr>
          <p:cNvGrpSpPr/>
          <p:nvPr/>
        </p:nvGrpSpPr>
        <p:grpSpPr>
          <a:xfrm>
            <a:off x="11262352" y="3202279"/>
            <a:ext cx="187364" cy="193610"/>
            <a:chOff x="14758180" y="3572638"/>
            <a:chExt cx="226711" cy="234268"/>
          </a:xfrm>
        </p:grpSpPr>
        <p:sp>
          <p:nvSpPr>
            <p:cNvPr id="219" name="Forma Livre: Forma 218">
              <a:extLst>
                <a:ext uri="{FF2B5EF4-FFF2-40B4-BE49-F238E27FC236}">
                  <a16:creationId xmlns:a16="http://schemas.microsoft.com/office/drawing/2014/main" id="{5C3D7B12-3AC4-8150-75C2-5B75FF0B1B99}"/>
                </a:ext>
              </a:extLst>
            </p:cNvPr>
            <p:cNvSpPr/>
            <p:nvPr/>
          </p:nvSpPr>
          <p:spPr>
            <a:xfrm>
              <a:off x="14829028" y="3572638"/>
              <a:ext cx="85961" cy="20781"/>
            </a:xfrm>
            <a:custGeom>
              <a:avLst/>
              <a:gdLst>
                <a:gd name="connsiteX0" fmla="*/ 0 w 85961"/>
                <a:gd name="connsiteY0" fmla="*/ 20782 h 20781"/>
                <a:gd name="connsiteX1" fmla="*/ 0 w 85961"/>
                <a:gd name="connsiteY1" fmla="*/ 0 h 20781"/>
                <a:gd name="connsiteX2" fmla="*/ 85961 w 85961"/>
                <a:gd name="connsiteY2" fmla="*/ 0 h 20781"/>
                <a:gd name="connsiteX3" fmla="*/ 85961 w 85961"/>
                <a:gd name="connsiteY3" fmla="*/ 20782 h 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961" h="20781">
                  <a:moveTo>
                    <a:pt x="0" y="20782"/>
                  </a:moveTo>
                  <a:lnTo>
                    <a:pt x="0" y="0"/>
                  </a:lnTo>
                  <a:lnTo>
                    <a:pt x="85961" y="0"/>
                  </a:lnTo>
                  <a:lnTo>
                    <a:pt x="85961" y="20782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0" name="Forma Livre: Forma 219">
              <a:extLst>
                <a:ext uri="{FF2B5EF4-FFF2-40B4-BE49-F238E27FC236}">
                  <a16:creationId xmlns:a16="http://schemas.microsoft.com/office/drawing/2014/main" id="{2A79F2A4-0E17-4EE9-989F-A1D3826645DD}"/>
                </a:ext>
              </a:extLst>
            </p:cNvPr>
            <p:cNvSpPr/>
            <p:nvPr/>
          </p:nvSpPr>
          <p:spPr>
            <a:xfrm>
              <a:off x="14861145" y="3763453"/>
              <a:ext cx="26449" cy="43452"/>
            </a:xfrm>
            <a:custGeom>
              <a:avLst/>
              <a:gdLst>
                <a:gd name="connsiteX0" fmla="*/ 0 w 26449"/>
                <a:gd name="connsiteY0" fmla="*/ 0 h 43452"/>
                <a:gd name="connsiteX1" fmla="*/ 26450 w 26449"/>
                <a:gd name="connsiteY1" fmla="*/ 0 h 43452"/>
                <a:gd name="connsiteX2" fmla="*/ 26450 w 26449"/>
                <a:gd name="connsiteY2" fmla="*/ 43453 h 43452"/>
                <a:gd name="connsiteX3" fmla="*/ 0 w 26449"/>
                <a:gd name="connsiteY3" fmla="*/ 43453 h 43452"/>
                <a:gd name="connsiteX4" fmla="*/ 0 w 26449"/>
                <a:gd name="connsiteY4" fmla="*/ 0 h 43452"/>
                <a:gd name="connsiteX5" fmla="*/ 0 w 26449"/>
                <a:gd name="connsiteY5" fmla="*/ 0 h 4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449" h="43452">
                  <a:moveTo>
                    <a:pt x="0" y="0"/>
                  </a:moveTo>
                  <a:lnTo>
                    <a:pt x="26450" y="0"/>
                  </a:lnTo>
                  <a:lnTo>
                    <a:pt x="26450" y="43453"/>
                  </a:lnTo>
                  <a:lnTo>
                    <a:pt x="0" y="4345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1" name="Forma Livre: Forma 220">
              <a:extLst>
                <a:ext uri="{FF2B5EF4-FFF2-40B4-BE49-F238E27FC236}">
                  <a16:creationId xmlns:a16="http://schemas.microsoft.com/office/drawing/2014/main" id="{DF447A50-2528-A8B0-97D1-73A4B224D59B}"/>
                </a:ext>
              </a:extLst>
            </p:cNvPr>
            <p:cNvSpPr/>
            <p:nvPr/>
          </p:nvSpPr>
          <p:spPr>
            <a:xfrm>
              <a:off x="14839418" y="3669935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2" name="Forma Livre: Forma 221">
              <a:extLst>
                <a:ext uri="{FF2B5EF4-FFF2-40B4-BE49-F238E27FC236}">
                  <a16:creationId xmlns:a16="http://schemas.microsoft.com/office/drawing/2014/main" id="{B012690F-CA93-ED38-6256-58AA2CB440AA}"/>
                </a:ext>
              </a:extLst>
            </p:cNvPr>
            <p:cNvSpPr/>
            <p:nvPr/>
          </p:nvSpPr>
          <p:spPr>
            <a:xfrm>
              <a:off x="14839418" y="3713388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3" name="Forma Livre: Forma 222">
              <a:extLst>
                <a:ext uri="{FF2B5EF4-FFF2-40B4-BE49-F238E27FC236}">
                  <a16:creationId xmlns:a16="http://schemas.microsoft.com/office/drawing/2014/main" id="{2C889908-80DA-A223-8196-CE2048852C7E}"/>
                </a:ext>
              </a:extLst>
            </p:cNvPr>
            <p:cNvSpPr/>
            <p:nvPr/>
          </p:nvSpPr>
          <p:spPr>
            <a:xfrm>
              <a:off x="14887594" y="3669935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4" name="Forma Livre: Forma 223">
              <a:extLst>
                <a:ext uri="{FF2B5EF4-FFF2-40B4-BE49-F238E27FC236}">
                  <a16:creationId xmlns:a16="http://schemas.microsoft.com/office/drawing/2014/main" id="{A72C7F8F-5765-3BBB-6F21-0315E2613FC5}"/>
                </a:ext>
              </a:extLst>
            </p:cNvPr>
            <p:cNvSpPr/>
            <p:nvPr/>
          </p:nvSpPr>
          <p:spPr>
            <a:xfrm>
              <a:off x="14839418" y="3626482"/>
              <a:ext cx="21726" cy="21726"/>
            </a:xfrm>
            <a:custGeom>
              <a:avLst/>
              <a:gdLst>
                <a:gd name="connsiteX0" fmla="*/ 0 w 21726"/>
                <a:gd name="connsiteY0" fmla="*/ 21726 h 21726"/>
                <a:gd name="connsiteX1" fmla="*/ 0 w 21726"/>
                <a:gd name="connsiteY1" fmla="*/ 0 h 21726"/>
                <a:gd name="connsiteX2" fmla="*/ 21726 w 21726"/>
                <a:gd name="connsiteY2" fmla="*/ 0 h 21726"/>
                <a:gd name="connsiteX3" fmla="*/ 21726 w 21726"/>
                <a:gd name="connsiteY3" fmla="*/ 21726 h 2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1726">
                  <a:moveTo>
                    <a:pt x="0" y="21726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1726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5" name="Forma Livre: Forma 224">
              <a:extLst>
                <a:ext uri="{FF2B5EF4-FFF2-40B4-BE49-F238E27FC236}">
                  <a16:creationId xmlns:a16="http://schemas.microsoft.com/office/drawing/2014/main" id="{F6A51631-860B-3465-E61A-F48383599564}"/>
                </a:ext>
              </a:extLst>
            </p:cNvPr>
            <p:cNvSpPr/>
            <p:nvPr/>
          </p:nvSpPr>
          <p:spPr>
            <a:xfrm>
              <a:off x="14887594" y="3626482"/>
              <a:ext cx="21726" cy="21726"/>
            </a:xfrm>
            <a:custGeom>
              <a:avLst/>
              <a:gdLst>
                <a:gd name="connsiteX0" fmla="*/ 0 w 21726"/>
                <a:gd name="connsiteY0" fmla="*/ 21726 h 21726"/>
                <a:gd name="connsiteX1" fmla="*/ 0 w 21726"/>
                <a:gd name="connsiteY1" fmla="*/ 0 h 21726"/>
                <a:gd name="connsiteX2" fmla="*/ 21726 w 21726"/>
                <a:gd name="connsiteY2" fmla="*/ 0 h 21726"/>
                <a:gd name="connsiteX3" fmla="*/ 21726 w 21726"/>
                <a:gd name="connsiteY3" fmla="*/ 21726 h 2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1726">
                  <a:moveTo>
                    <a:pt x="0" y="21726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1726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6" name="Forma Livre: Forma 225">
              <a:extLst>
                <a:ext uri="{FF2B5EF4-FFF2-40B4-BE49-F238E27FC236}">
                  <a16:creationId xmlns:a16="http://schemas.microsoft.com/office/drawing/2014/main" id="{F1C2BADD-FFC5-84B6-3D72-F29642F2EAEB}"/>
                </a:ext>
              </a:extLst>
            </p:cNvPr>
            <p:cNvSpPr/>
            <p:nvPr/>
          </p:nvSpPr>
          <p:spPr>
            <a:xfrm>
              <a:off x="14887594" y="3713388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  <a:gd name="connsiteX3" fmla="*/ 21726 w 21726"/>
                <a:gd name="connsiteY3" fmla="*/ 22671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  <a:lnTo>
                    <a:pt x="21726" y="2267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7" name="Forma Livre: Forma 226">
              <a:extLst>
                <a:ext uri="{FF2B5EF4-FFF2-40B4-BE49-F238E27FC236}">
                  <a16:creationId xmlns:a16="http://schemas.microsoft.com/office/drawing/2014/main" id="{DCAD3050-83AE-FB4A-7C31-13D5B6A32C38}"/>
                </a:ext>
              </a:extLst>
            </p:cNvPr>
            <p:cNvSpPr/>
            <p:nvPr/>
          </p:nvSpPr>
          <p:spPr>
            <a:xfrm>
              <a:off x="14758180" y="3659544"/>
              <a:ext cx="37785" cy="147362"/>
            </a:xfrm>
            <a:custGeom>
              <a:avLst/>
              <a:gdLst>
                <a:gd name="connsiteX0" fmla="*/ 37785 w 37785"/>
                <a:gd name="connsiteY0" fmla="*/ 147362 h 147362"/>
                <a:gd name="connsiteX1" fmla="*/ 0 w 37785"/>
                <a:gd name="connsiteY1" fmla="*/ 147362 h 147362"/>
                <a:gd name="connsiteX2" fmla="*/ 0 w 37785"/>
                <a:gd name="connsiteY2" fmla="*/ 0 h 147362"/>
                <a:gd name="connsiteX3" fmla="*/ 37785 w 37785"/>
                <a:gd name="connsiteY3" fmla="*/ 0 h 14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85" h="147362">
                  <a:moveTo>
                    <a:pt x="37785" y="147362"/>
                  </a:moveTo>
                  <a:lnTo>
                    <a:pt x="0" y="147362"/>
                  </a:lnTo>
                  <a:lnTo>
                    <a:pt x="0" y="0"/>
                  </a:lnTo>
                  <a:lnTo>
                    <a:pt x="37785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8" name="Forma Livre: Forma 227">
              <a:extLst>
                <a:ext uri="{FF2B5EF4-FFF2-40B4-BE49-F238E27FC236}">
                  <a16:creationId xmlns:a16="http://schemas.microsoft.com/office/drawing/2014/main" id="{1DC633C0-280A-F14C-C65B-69058E5042D9}"/>
                </a:ext>
              </a:extLst>
            </p:cNvPr>
            <p:cNvSpPr/>
            <p:nvPr/>
          </p:nvSpPr>
          <p:spPr>
            <a:xfrm>
              <a:off x="14774239" y="3636873"/>
              <a:ext cx="21726" cy="22671"/>
            </a:xfrm>
            <a:custGeom>
              <a:avLst/>
              <a:gdLst>
                <a:gd name="connsiteX0" fmla="*/ 0 w 21726"/>
                <a:gd name="connsiteY0" fmla="*/ 22671 h 22671"/>
                <a:gd name="connsiteX1" fmla="*/ 0 w 21726"/>
                <a:gd name="connsiteY1" fmla="*/ 0 h 22671"/>
                <a:gd name="connsiteX2" fmla="*/ 21726 w 21726"/>
                <a:gd name="connsiteY2" fmla="*/ 0 h 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26" h="22671">
                  <a:moveTo>
                    <a:pt x="0" y="22671"/>
                  </a:moveTo>
                  <a:lnTo>
                    <a:pt x="0" y="0"/>
                  </a:lnTo>
                  <a:lnTo>
                    <a:pt x="21726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29" name="Forma Livre: Forma 228">
              <a:extLst>
                <a:ext uri="{FF2B5EF4-FFF2-40B4-BE49-F238E27FC236}">
                  <a16:creationId xmlns:a16="http://schemas.microsoft.com/office/drawing/2014/main" id="{699B1A64-F59C-9EFE-0264-6EEE234C2AB4}"/>
                </a:ext>
              </a:extLst>
            </p:cNvPr>
            <p:cNvSpPr/>
            <p:nvPr/>
          </p:nvSpPr>
          <p:spPr>
            <a:xfrm>
              <a:off x="14952774" y="3713388"/>
              <a:ext cx="32117" cy="93518"/>
            </a:xfrm>
            <a:custGeom>
              <a:avLst/>
              <a:gdLst>
                <a:gd name="connsiteX0" fmla="*/ 0 w 32117"/>
                <a:gd name="connsiteY0" fmla="*/ 93518 h 93518"/>
                <a:gd name="connsiteX1" fmla="*/ 32117 w 32117"/>
                <a:gd name="connsiteY1" fmla="*/ 93518 h 93518"/>
                <a:gd name="connsiteX2" fmla="*/ 32117 w 32117"/>
                <a:gd name="connsiteY2" fmla="*/ 0 h 93518"/>
                <a:gd name="connsiteX3" fmla="*/ 0 w 32117"/>
                <a:gd name="connsiteY3" fmla="*/ 0 h 93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17" h="93518">
                  <a:moveTo>
                    <a:pt x="0" y="93518"/>
                  </a:moveTo>
                  <a:lnTo>
                    <a:pt x="32117" y="93518"/>
                  </a:lnTo>
                  <a:lnTo>
                    <a:pt x="32117" y="0"/>
                  </a:ln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30" name="Forma Livre: Forma 229">
              <a:extLst>
                <a:ext uri="{FF2B5EF4-FFF2-40B4-BE49-F238E27FC236}">
                  <a16:creationId xmlns:a16="http://schemas.microsoft.com/office/drawing/2014/main" id="{686DA4C0-2E03-4DBA-D170-C2B82C0CD08D}"/>
                </a:ext>
              </a:extLst>
            </p:cNvPr>
            <p:cNvSpPr/>
            <p:nvPr/>
          </p:nvSpPr>
          <p:spPr>
            <a:xfrm>
              <a:off x="14952774" y="3692606"/>
              <a:ext cx="21726" cy="20781"/>
            </a:xfrm>
            <a:custGeom>
              <a:avLst/>
              <a:gdLst>
                <a:gd name="connsiteX0" fmla="*/ 21726 w 21726"/>
                <a:gd name="connsiteY0" fmla="*/ 20782 h 20781"/>
                <a:gd name="connsiteX1" fmla="*/ 21726 w 21726"/>
                <a:gd name="connsiteY1" fmla="*/ 0 h 20781"/>
                <a:gd name="connsiteX2" fmla="*/ 0 w 21726"/>
                <a:gd name="connsiteY2" fmla="*/ 0 h 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26" h="20781">
                  <a:moveTo>
                    <a:pt x="21726" y="20782"/>
                  </a:moveTo>
                  <a:lnTo>
                    <a:pt x="21726" y="0"/>
                  </a:ln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31" name="Forma Livre: Forma 230">
              <a:extLst>
                <a:ext uri="{FF2B5EF4-FFF2-40B4-BE49-F238E27FC236}">
                  <a16:creationId xmlns:a16="http://schemas.microsoft.com/office/drawing/2014/main" id="{DE922D9A-AD99-5476-58F5-BE87D661DBD0}"/>
                </a:ext>
              </a:extLst>
            </p:cNvPr>
            <p:cNvSpPr/>
            <p:nvPr/>
          </p:nvSpPr>
          <p:spPr>
            <a:xfrm>
              <a:off x="14812024" y="3593420"/>
              <a:ext cx="124690" cy="213486"/>
            </a:xfrm>
            <a:custGeom>
              <a:avLst/>
              <a:gdLst>
                <a:gd name="connsiteX0" fmla="*/ 0 w 124690"/>
                <a:gd name="connsiteY0" fmla="*/ 0 h 213486"/>
                <a:gd name="connsiteX1" fmla="*/ 124691 w 124690"/>
                <a:gd name="connsiteY1" fmla="*/ 0 h 213486"/>
                <a:gd name="connsiteX2" fmla="*/ 124691 w 124690"/>
                <a:gd name="connsiteY2" fmla="*/ 213486 h 213486"/>
                <a:gd name="connsiteX3" fmla="*/ 0 w 124690"/>
                <a:gd name="connsiteY3" fmla="*/ 213486 h 213486"/>
                <a:gd name="connsiteX4" fmla="*/ 0 w 124690"/>
                <a:gd name="connsiteY4" fmla="*/ 0 h 213486"/>
                <a:gd name="connsiteX5" fmla="*/ 0 w 124690"/>
                <a:gd name="connsiteY5" fmla="*/ 0 h 21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690" h="213486">
                  <a:moveTo>
                    <a:pt x="0" y="0"/>
                  </a:moveTo>
                  <a:lnTo>
                    <a:pt x="124691" y="0"/>
                  </a:lnTo>
                  <a:lnTo>
                    <a:pt x="124691" y="213486"/>
                  </a:lnTo>
                  <a:lnTo>
                    <a:pt x="0" y="21348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  <p:grpSp>
        <p:nvGrpSpPr>
          <p:cNvPr id="285" name="Agrupar 284">
            <a:extLst>
              <a:ext uri="{FF2B5EF4-FFF2-40B4-BE49-F238E27FC236}">
                <a16:creationId xmlns:a16="http://schemas.microsoft.com/office/drawing/2014/main" id="{6F15F6FD-2900-5ADA-51E6-D1F08F6AB148}"/>
              </a:ext>
            </a:extLst>
          </p:cNvPr>
          <p:cNvGrpSpPr/>
          <p:nvPr/>
        </p:nvGrpSpPr>
        <p:grpSpPr>
          <a:xfrm>
            <a:off x="10148384" y="3935112"/>
            <a:ext cx="237302" cy="209250"/>
            <a:chOff x="10101941" y="3890420"/>
            <a:chExt cx="315848" cy="278511"/>
          </a:xfrm>
        </p:grpSpPr>
        <p:sp>
          <p:nvSpPr>
            <p:cNvPr id="272" name="Forma Livre: Forma 271">
              <a:extLst>
                <a:ext uri="{FF2B5EF4-FFF2-40B4-BE49-F238E27FC236}">
                  <a16:creationId xmlns:a16="http://schemas.microsoft.com/office/drawing/2014/main" id="{F65D7037-64B7-A66F-6288-676559CC94D7}"/>
                </a:ext>
              </a:extLst>
            </p:cNvPr>
            <p:cNvSpPr/>
            <p:nvPr/>
          </p:nvSpPr>
          <p:spPr>
            <a:xfrm>
              <a:off x="10101941" y="4027961"/>
              <a:ext cx="315848" cy="92202"/>
            </a:xfrm>
            <a:custGeom>
              <a:avLst/>
              <a:gdLst>
                <a:gd name="connsiteX0" fmla="*/ 0 w 315848"/>
                <a:gd name="connsiteY0" fmla="*/ 92202 h 92202"/>
                <a:gd name="connsiteX1" fmla="*/ 39529 w 315848"/>
                <a:gd name="connsiteY1" fmla="*/ 92202 h 92202"/>
                <a:gd name="connsiteX2" fmla="*/ 65818 w 315848"/>
                <a:gd name="connsiteY2" fmla="*/ 59246 h 92202"/>
                <a:gd name="connsiteX3" fmla="*/ 92107 w 315848"/>
                <a:gd name="connsiteY3" fmla="*/ 59246 h 92202"/>
                <a:gd name="connsiteX4" fmla="*/ 118491 w 315848"/>
                <a:gd name="connsiteY4" fmla="*/ 85630 h 92202"/>
                <a:gd name="connsiteX5" fmla="*/ 157925 w 315848"/>
                <a:gd name="connsiteY5" fmla="*/ 85630 h 92202"/>
                <a:gd name="connsiteX6" fmla="*/ 210598 w 315848"/>
                <a:gd name="connsiteY6" fmla="*/ 32861 h 92202"/>
                <a:gd name="connsiteX7" fmla="*/ 256604 w 315848"/>
                <a:gd name="connsiteY7" fmla="*/ 32861 h 92202"/>
                <a:gd name="connsiteX8" fmla="*/ 276416 w 315848"/>
                <a:gd name="connsiteY8" fmla="*/ 0 h 92202"/>
                <a:gd name="connsiteX9" fmla="*/ 315849 w 315848"/>
                <a:gd name="connsiteY9" fmla="*/ 0 h 9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5848" h="92202">
                  <a:moveTo>
                    <a:pt x="0" y="92202"/>
                  </a:moveTo>
                  <a:lnTo>
                    <a:pt x="39529" y="92202"/>
                  </a:lnTo>
                  <a:lnTo>
                    <a:pt x="65818" y="59246"/>
                  </a:lnTo>
                  <a:lnTo>
                    <a:pt x="92107" y="59246"/>
                  </a:lnTo>
                  <a:lnTo>
                    <a:pt x="118491" y="85630"/>
                  </a:lnTo>
                  <a:lnTo>
                    <a:pt x="157925" y="85630"/>
                  </a:lnTo>
                  <a:lnTo>
                    <a:pt x="210598" y="32861"/>
                  </a:lnTo>
                  <a:lnTo>
                    <a:pt x="256604" y="32861"/>
                  </a:lnTo>
                  <a:lnTo>
                    <a:pt x="276416" y="0"/>
                  </a:lnTo>
                  <a:lnTo>
                    <a:pt x="315849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3" name="Forma Livre: Forma 272">
              <a:extLst>
                <a:ext uri="{FF2B5EF4-FFF2-40B4-BE49-F238E27FC236}">
                  <a16:creationId xmlns:a16="http://schemas.microsoft.com/office/drawing/2014/main" id="{886322FA-240D-F005-D594-A1BDBB9B4CEB}"/>
                </a:ext>
              </a:extLst>
            </p:cNvPr>
            <p:cNvSpPr/>
            <p:nvPr/>
          </p:nvSpPr>
          <p:spPr>
            <a:xfrm>
              <a:off x="10101941" y="4159406"/>
              <a:ext cx="315848" cy="9525"/>
            </a:xfrm>
            <a:custGeom>
              <a:avLst/>
              <a:gdLst>
                <a:gd name="connsiteX0" fmla="*/ 315849 w 315848"/>
                <a:gd name="connsiteY0" fmla="*/ 0 h 9525"/>
                <a:gd name="connsiteX1" fmla="*/ 0 w 315848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5848" h="9525">
                  <a:moveTo>
                    <a:pt x="315849" y="0"/>
                  </a:move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4" name="Forma Livre: Forma 273">
              <a:extLst>
                <a:ext uri="{FF2B5EF4-FFF2-40B4-BE49-F238E27FC236}">
                  <a16:creationId xmlns:a16="http://schemas.microsoft.com/office/drawing/2014/main" id="{76F2C8F1-6967-990D-3FAF-DDD569C2F37A}"/>
                </a:ext>
              </a:extLst>
            </p:cNvPr>
            <p:cNvSpPr/>
            <p:nvPr/>
          </p:nvSpPr>
          <p:spPr>
            <a:xfrm>
              <a:off x="10233386" y="3963001"/>
              <a:ext cx="52959" cy="98202"/>
            </a:xfrm>
            <a:custGeom>
              <a:avLst/>
              <a:gdLst>
                <a:gd name="connsiteX0" fmla="*/ 52959 w 52959"/>
                <a:gd name="connsiteY0" fmla="*/ 98203 h 98202"/>
                <a:gd name="connsiteX1" fmla="*/ 52959 w 52959"/>
                <a:gd name="connsiteY1" fmla="*/ 0 h 98202"/>
                <a:gd name="connsiteX2" fmla="*/ 0 w 52959"/>
                <a:gd name="connsiteY2" fmla="*/ 0 h 98202"/>
                <a:gd name="connsiteX3" fmla="*/ 0 w 52959"/>
                <a:gd name="connsiteY3" fmla="*/ 58865 h 9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959" h="98202">
                  <a:moveTo>
                    <a:pt x="52959" y="98203"/>
                  </a:moveTo>
                  <a:lnTo>
                    <a:pt x="52959" y="0"/>
                  </a:lnTo>
                  <a:lnTo>
                    <a:pt x="0" y="0"/>
                  </a:lnTo>
                  <a:lnTo>
                    <a:pt x="0" y="58865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5" name="Forma Livre: Forma 274">
              <a:extLst>
                <a:ext uri="{FF2B5EF4-FFF2-40B4-BE49-F238E27FC236}">
                  <a16:creationId xmlns:a16="http://schemas.microsoft.com/office/drawing/2014/main" id="{9D2F64AD-5472-CED1-5ACD-C9C637F83572}"/>
                </a:ext>
              </a:extLst>
            </p:cNvPr>
            <p:cNvSpPr/>
            <p:nvPr/>
          </p:nvSpPr>
          <p:spPr>
            <a:xfrm>
              <a:off x="10286345" y="4112543"/>
              <a:ext cx="9525" cy="46862"/>
            </a:xfrm>
            <a:custGeom>
              <a:avLst/>
              <a:gdLst>
                <a:gd name="connsiteX0" fmla="*/ 0 w 9525"/>
                <a:gd name="connsiteY0" fmla="*/ 46863 h 46862"/>
                <a:gd name="connsiteX1" fmla="*/ 0 w 9525"/>
                <a:gd name="connsiteY1" fmla="*/ 0 h 46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6862">
                  <a:moveTo>
                    <a:pt x="0" y="46863"/>
                  </a:move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6" name="Forma Livre: Forma 275">
              <a:extLst>
                <a:ext uri="{FF2B5EF4-FFF2-40B4-BE49-F238E27FC236}">
                  <a16:creationId xmlns:a16="http://schemas.microsoft.com/office/drawing/2014/main" id="{4EC8CB46-695B-B5A4-C04B-3DDF81BC7430}"/>
                </a:ext>
              </a:extLst>
            </p:cNvPr>
            <p:cNvSpPr/>
            <p:nvPr/>
          </p:nvSpPr>
          <p:spPr>
            <a:xfrm>
              <a:off x="10339209" y="4080825"/>
              <a:ext cx="9525" cy="78581"/>
            </a:xfrm>
            <a:custGeom>
              <a:avLst/>
              <a:gdLst>
                <a:gd name="connsiteX0" fmla="*/ 0 w 9525"/>
                <a:gd name="connsiteY0" fmla="*/ 0 h 78581"/>
                <a:gd name="connsiteX1" fmla="*/ 0 w 9525"/>
                <a:gd name="connsiteY1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78581">
                  <a:moveTo>
                    <a:pt x="0" y="0"/>
                  </a:moveTo>
                  <a:lnTo>
                    <a:pt x="0" y="78581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7" name="Forma Livre: Forma 276">
              <a:extLst>
                <a:ext uri="{FF2B5EF4-FFF2-40B4-BE49-F238E27FC236}">
                  <a16:creationId xmlns:a16="http://schemas.microsoft.com/office/drawing/2014/main" id="{3CEF4D49-00A0-93D4-1B19-EAF68FF35914}"/>
                </a:ext>
              </a:extLst>
            </p:cNvPr>
            <p:cNvSpPr/>
            <p:nvPr/>
          </p:nvSpPr>
          <p:spPr>
            <a:xfrm>
              <a:off x="10286345" y="3988623"/>
              <a:ext cx="52863" cy="52959"/>
            </a:xfrm>
            <a:custGeom>
              <a:avLst/>
              <a:gdLst>
                <a:gd name="connsiteX0" fmla="*/ 0 w 52863"/>
                <a:gd name="connsiteY0" fmla="*/ 0 h 52959"/>
                <a:gd name="connsiteX1" fmla="*/ 52864 w 52863"/>
                <a:gd name="connsiteY1" fmla="*/ 0 h 52959"/>
                <a:gd name="connsiteX2" fmla="*/ 52864 w 52863"/>
                <a:gd name="connsiteY2" fmla="*/ 52959 h 5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863" h="52959">
                  <a:moveTo>
                    <a:pt x="0" y="0"/>
                  </a:moveTo>
                  <a:lnTo>
                    <a:pt x="52864" y="0"/>
                  </a:lnTo>
                  <a:lnTo>
                    <a:pt x="52864" y="52959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8" name="Forma Livre: Forma 277">
              <a:extLst>
                <a:ext uri="{FF2B5EF4-FFF2-40B4-BE49-F238E27FC236}">
                  <a16:creationId xmlns:a16="http://schemas.microsoft.com/office/drawing/2014/main" id="{28057788-4090-FC48-8788-5FDB6BEAC8A8}"/>
                </a:ext>
              </a:extLst>
            </p:cNvPr>
            <p:cNvSpPr/>
            <p:nvPr/>
          </p:nvSpPr>
          <p:spPr>
            <a:xfrm>
              <a:off x="10233386" y="4132260"/>
              <a:ext cx="9525" cy="27146"/>
            </a:xfrm>
            <a:custGeom>
              <a:avLst/>
              <a:gdLst>
                <a:gd name="connsiteX0" fmla="*/ 0 w 9525"/>
                <a:gd name="connsiteY0" fmla="*/ 0 h 27146"/>
                <a:gd name="connsiteX1" fmla="*/ 0 w 9525"/>
                <a:gd name="connsiteY1" fmla="*/ 27146 h 27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7146">
                  <a:moveTo>
                    <a:pt x="0" y="0"/>
                  </a:moveTo>
                  <a:lnTo>
                    <a:pt x="0" y="27146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79" name="Forma Livre: Forma 278">
              <a:extLst>
                <a:ext uri="{FF2B5EF4-FFF2-40B4-BE49-F238E27FC236}">
                  <a16:creationId xmlns:a16="http://schemas.microsoft.com/office/drawing/2014/main" id="{DD5D5619-CC48-C3D8-4565-B7CBF7A702F8}"/>
                </a:ext>
              </a:extLst>
            </p:cNvPr>
            <p:cNvSpPr/>
            <p:nvPr/>
          </p:nvSpPr>
          <p:spPr>
            <a:xfrm>
              <a:off x="10180523" y="4021865"/>
              <a:ext cx="52863" cy="71056"/>
            </a:xfrm>
            <a:custGeom>
              <a:avLst/>
              <a:gdLst>
                <a:gd name="connsiteX0" fmla="*/ 0 w 52863"/>
                <a:gd name="connsiteY0" fmla="*/ 0 h 71056"/>
                <a:gd name="connsiteX1" fmla="*/ 52864 w 52863"/>
                <a:gd name="connsiteY1" fmla="*/ 0 h 71056"/>
                <a:gd name="connsiteX2" fmla="*/ 52864 w 52863"/>
                <a:gd name="connsiteY2" fmla="*/ 71057 h 7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863" h="71056">
                  <a:moveTo>
                    <a:pt x="0" y="0"/>
                  </a:moveTo>
                  <a:lnTo>
                    <a:pt x="52864" y="0"/>
                  </a:lnTo>
                  <a:lnTo>
                    <a:pt x="52864" y="71057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80" name="Forma Livre: Forma 279">
              <a:extLst>
                <a:ext uri="{FF2B5EF4-FFF2-40B4-BE49-F238E27FC236}">
                  <a16:creationId xmlns:a16="http://schemas.microsoft.com/office/drawing/2014/main" id="{CBE4DBB4-168B-4103-79D1-3876C519B9AC}"/>
                </a:ext>
              </a:extLst>
            </p:cNvPr>
            <p:cNvSpPr/>
            <p:nvPr/>
          </p:nvSpPr>
          <p:spPr>
            <a:xfrm>
              <a:off x="10129183" y="4139785"/>
              <a:ext cx="9525" cy="19621"/>
            </a:xfrm>
            <a:custGeom>
              <a:avLst/>
              <a:gdLst>
                <a:gd name="connsiteX0" fmla="*/ 0 w 9525"/>
                <a:gd name="connsiteY0" fmla="*/ 19621 h 19621"/>
                <a:gd name="connsiteX1" fmla="*/ 0 w 9525"/>
                <a:gd name="connsiteY1" fmla="*/ 0 h 1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621">
                  <a:moveTo>
                    <a:pt x="0" y="19621"/>
                  </a:moveTo>
                  <a:lnTo>
                    <a:pt x="0" y="0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81" name="Forma Livre: Forma 280">
              <a:extLst>
                <a:ext uri="{FF2B5EF4-FFF2-40B4-BE49-F238E27FC236}">
                  <a16:creationId xmlns:a16="http://schemas.microsoft.com/office/drawing/2014/main" id="{9793B0F1-8BB4-C2DF-FA9B-95176CD4A4A6}"/>
                </a:ext>
              </a:extLst>
            </p:cNvPr>
            <p:cNvSpPr/>
            <p:nvPr/>
          </p:nvSpPr>
          <p:spPr>
            <a:xfrm>
              <a:off x="10180523" y="4106543"/>
              <a:ext cx="9525" cy="52863"/>
            </a:xfrm>
            <a:custGeom>
              <a:avLst/>
              <a:gdLst>
                <a:gd name="connsiteX0" fmla="*/ 0 w 9525"/>
                <a:gd name="connsiteY0" fmla="*/ 0 h 52863"/>
                <a:gd name="connsiteX1" fmla="*/ 0 w 9525"/>
                <a:gd name="connsiteY1" fmla="*/ 52864 h 5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52863">
                  <a:moveTo>
                    <a:pt x="0" y="0"/>
                  </a:moveTo>
                  <a:lnTo>
                    <a:pt x="0" y="52864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82" name="Forma Livre: Forma 281">
              <a:extLst>
                <a:ext uri="{FF2B5EF4-FFF2-40B4-BE49-F238E27FC236}">
                  <a16:creationId xmlns:a16="http://schemas.microsoft.com/office/drawing/2014/main" id="{3C220E0F-BBFE-EE91-FA06-C224CFD0F4E7}"/>
                </a:ext>
              </a:extLst>
            </p:cNvPr>
            <p:cNvSpPr/>
            <p:nvPr/>
          </p:nvSpPr>
          <p:spPr>
            <a:xfrm>
              <a:off x="10129183" y="3994719"/>
              <a:ext cx="51339" cy="105727"/>
            </a:xfrm>
            <a:custGeom>
              <a:avLst/>
              <a:gdLst>
                <a:gd name="connsiteX0" fmla="*/ 0 w 51339"/>
                <a:gd name="connsiteY0" fmla="*/ 105727 h 105727"/>
                <a:gd name="connsiteX1" fmla="*/ 0 w 51339"/>
                <a:gd name="connsiteY1" fmla="*/ 0 h 105727"/>
                <a:gd name="connsiteX2" fmla="*/ 51340 w 51339"/>
                <a:gd name="connsiteY2" fmla="*/ 0 h 105727"/>
                <a:gd name="connsiteX3" fmla="*/ 51340 w 51339"/>
                <a:gd name="connsiteY3" fmla="*/ 72676 h 10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39" h="105727">
                  <a:moveTo>
                    <a:pt x="0" y="105727"/>
                  </a:moveTo>
                  <a:lnTo>
                    <a:pt x="0" y="0"/>
                  </a:lnTo>
                  <a:lnTo>
                    <a:pt x="51340" y="0"/>
                  </a:lnTo>
                  <a:lnTo>
                    <a:pt x="51340" y="72676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83" name="Forma Livre: Forma 282">
              <a:extLst>
                <a:ext uri="{FF2B5EF4-FFF2-40B4-BE49-F238E27FC236}">
                  <a16:creationId xmlns:a16="http://schemas.microsoft.com/office/drawing/2014/main" id="{6CA57CD0-D7AC-5913-547D-A0809AAA5091}"/>
                </a:ext>
              </a:extLst>
            </p:cNvPr>
            <p:cNvSpPr/>
            <p:nvPr/>
          </p:nvSpPr>
          <p:spPr>
            <a:xfrm>
              <a:off x="10390549" y="4047583"/>
              <a:ext cx="9525" cy="111823"/>
            </a:xfrm>
            <a:custGeom>
              <a:avLst/>
              <a:gdLst>
                <a:gd name="connsiteX0" fmla="*/ 0 w 9525"/>
                <a:gd name="connsiteY0" fmla="*/ 0 h 111823"/>
                <a:gd name="connsiteX1" fmla="*/ 0 w 9525"/>
                <a:gd name="connsiteY1" fmla="*/ 111824 h 11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11823">
                  <a:moveTo>
                    <a:pt x="0" y="0"/>
                  </a:moveTo>
                  <a:lnTo>
                    <a:pt x="0" y="111824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84" name="Forma Livre: Forma 283">
              <a:extLst>
                <a:ext uri="{FF2B5EF4-FFF2-40B4-BE49-F238E27FC236}">
                  <a16:creationId xmlns:a16="http://schemas.microsoft.com/office/drawing/2014/main" id="{FB098088-5635-F0D1-2848-E5D8D039DC7A}"/>
                </a:ext>
              </a:extLst>
            </p:cNvPr>
            <p:cNvSpPr/>
            <p:nvPr/>
          </p:nvSpPr>
          <p:spPr>
            <a:xfrm>
              <a:off x="10339209" y="3890420"/>
              <a:ext cx="51339" cy="117919"/>
            </a:xfrm>
            <a:custGeom>
              <a:avLst/>
              <a:gdLst>
                <a:gd name="connsiteX0" fmla="*/ 51340 w 51339"/>
                <a:gd name="connsiteY0" fmla="*/ 117920 h 117919"/>
                <a:gd name="connsiteX1" fmla="*/ 51340 w 51339"/>
                <a:gd name="connsiteY1" fmla="*/ 0 h 117919"/>
                <a:gd name="connsiteX2" fmla="*/ 0 w 51339"/>
                <a:gd name="connsiteY2" fmla="*/ 0 h 117919"/>
                <a:gd name="connsiteX3" fmla="*/ 0 w 51339"/>
                <a:gd name="connsiteY3" fmla="*/ 98203 h 11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39" h="117919">
                  <a:moveTo>
                    <a:pt x="51340" y="117920"/>
                  </a:moveTo>
                  <a:lnTo>
                    <a:pt x="51340" y="0"/>
                  </a:lnTo>
                  <a:lnTo>
                    <a:pt x="0" y="0"/>
                  </a:lnTo>
                  <a:lnTo>
                    <a:pt x="0" y="98203"/>
                  </a:lnTo>
                </a:path>
              </a:pathLst>
            </a:custGeom>
            <a:noFill/>
            <a:ln w="15240" cap="rnd">
              <a:solidFill>
                <a:srgbClr val="00145F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  <p:sp>
        <p:nvSpPr>
          <p:cNvPr id="347" name="Título 1">
            <a:extLst>
              <a:ext uri="{FF2B5EF4-FFF2-40B4-BE49-F238E27FC236}">
                <a16:creationId xmlns:a16="http://schemas.microsoft.com/office/drawing/2014/main" id="{2D55CB0B-8949-E692-54CA-7DF7F6540706}"/>
              </a:ext>
            </a:extLst>
          </p:cNvPr>
          <p:cNvSpPr txBox="1">
            <a:spLocks/>
          </p:cNvSpPr>
          <p:nvPr/>
        </p:nvSpPr>
        <p:spPr>
          <a:xfrm>
            <a:off x="540000" y="1696942"/>
            <a:ext cx="7200000" cy="3986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100"/>
              </a:spcBef>
              <a:spcAft>
                <a:spcPts val="400"/>
              </a:spcAft>
              <a:buNone/>
              <a:tabLst>
                <a:tab pos="808038" algn="l"/>
              </a:tabLst>
              <a:defRPr sz="1600" b="0" spc="-3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pt-BR"/>
              <a:t>Nova solução de difusão de Informações do Balcão da B3</a:t>
            </a:r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93C95EEA-944D-ED5B-A604-52475E5DD314}"/>
              </a:ext>
            </a:extLst>
          </p:cNvPr>
          <p:cNvSpPr/>
          <p:nvPr/>
        </p:nvSpPr>
        <p:spPr>
          <a:xfrm>
            <a:off x="236995" y="135282"/>
            <a:ext cx="2706624" cy="3085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62" name="Retângulo 61">
            <a:extLst>
              <a:ext uri="{FF2B5EF4-FFF2-40B4-BE49-F238E27FC236}">
                <a16:creationId xmlns:a16="http://schemas.microsoft.com/office/drawing/2014/main" id="{93C95EEA-944D-ED5B-A604-52475E5DD314}"/>
              </a:ext>
            </a:extLst>
          </p:cNvPr>
          <p:cNvSpPr/>
          <p:nvPr/>
        </p:nvSpPr>
        <p:spPr>
          <a:xfrm>
            <a:off x="236995" y="289560"/>
            <a:ext cx="2814053" cy="3085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41CDE72F-8281-C924-895F-E9205245CE72}"/>
              </a:ext>
            </a:extLst>
          </p:cNvPr>
          <p:cNvSpPr txBox="1"/>
          <p:nvPr/>
        </p:nvSpPr>
        <p:spPr>
          <a:xfrm>
            <a:off x="463353" y="2243393"/>
            <a:ext cx="68355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/>
              <a:t>O e-</a:t>
            </a:r>
            <a:r>
              <a:rPr lang="pt-BR" err="1"/>
              <a:t>Watcher</a:t>
            </a:r>
            <a:r>
              <a:rPr lang="pt-BR"/>
              <a:t> é uma solução </a:t>
            </a:r>
            <a:r>
              <a:rPr lang="pt-BR" err="1"/>
              <a:t>event-driven</a:t>
            </a:r>
            <a:r>
              <a:rPr lang="pt-BR"/>
              <a:t> desenvolvida para notificar aos participantes por meio de mensagens, informações das operações realizadas, características dos instrumentos financeiros, eventos dos instrumentos financeiros e posição de custódia.</a:t>
            </a:r>
          </a:p>
          <a:p>
            <a:pPr algn="just"/>
            <a:endParaRPr lang="pt-BR"/>
          </a:p>
          <a:p>
            <a:pPr algn="just"/>
            <a:r>
              <a:rPr lang="pt-BR"/>
              <a:t>As mensagens são disponibilizadas em uma plataforma de streaming de eventos em tempo real.</a:t>
            </a:r>
          </a:p>
          <a:p>
            <a:pPr algn="just"/>
            <a:endParaRPr lang="pt-BR"/>
          </a:p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CBC02FE-0B91-5EE1-5C88-1E6CDD95D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482" y="1877110"/>
            <a:ext cx="3988196" cy="211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8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9CD86-B2DE-105E-EEDD-65472FCE9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2E43951E-74BD-D29E-8370-3FD528E2DA08}"/>
              </a:ext>
            </a:extLst>
          </p:cNvPr>
          <p:cNvSpPr txBox="1">
            <a:spLocks/>
          </p:cNvSpPr>
          <p:nvPr/>
        </p:nvSpPr>
        <p:spPr>
          <a:xfrm>
            <a:off x="783771" y="320825"/>
            <a:ext cx="7200000" cy="5015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/>
              <a:t>Benefícios E-</a:t>
            </a:r>
            <a:r>
              <a:rPr lang="pt-BR" sz="3000" err="1"/>
              <a:t>Watcher</a:t>
            </a:r>
            <a:endParaRPr lang="pt-BR" sz="300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392B1AE6-C36D-0E1A-28E6-C8B5733E11EF}"/>
              </a:ext>
            </a:extLst>
          </p:cNvPr>
          <p:cNvSpPr/>
          <p:nvPr/>
        </p:nvSpPr>
        <p:spPr>
          <a:xfrm>
            <a:off x="446887" y="1233196"/>
            <a:ext cx="2479193" cy="7891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pt-BR" b="1" spc="-50">
                <a:solidFill>
                  <a:srgbClr val="002060"/>
                </a:solidFill>
              </a:rPr>
              <a:t>Eficiência Operacional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43FF2B8-D79C-D294-D651-1ABD1CE5E5E7}"/>
              </a:ext>
            </a:extLst>
          </p:cNvPr>
          <p:cNvSpPr/>
          <p:nvPr/>
        </p:nvSpPr>
        <p:spPr>
          <a:xfrm>
            <a:off x="3080085" y="1233196"/>
            <a:ext cx="8181474" cy="7891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Conciliação em D0 ao invés de D1 ou D2. Alternativa mais eficiente em relação ao consumo de arquivos de retorno de processamento e conciliação. Prescinde de soluções batch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3438C0A-91A9-7F02-D6CC-D98E0DE441CD}"/>
              </a:ext>
            </a:extLst>
          </p:cNvPr>
          <p:cNvSpPr/>
          <p:nvPr/>
        </p:nvSpPr>
        <p:spPr>
          <a:xfrm>
            <a:off x="446887" y="2202554"/>
            <a:ext cx="2479193" cy="7292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pt-BR" sz="1800" b="1" spc="-50">
                <a:solidFill>
                  <a:srgbClr val="002060"/>
                </a:solidFill>
              </a:rPr>
              <a:t>Automatização de processos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71D852FD-F8BE-744D-25B3-070DE63C5EAF}"/>
              </a:ext>
            </a:extLst>
          </p:cNvPr>
          <p:cNvSpPr/>
          <p:nvPr/>
        </p:nvSpPr>
        <p:spPr>
          <a:xfrm>
            <a:off x="446886" y="3111523"/>
            <a:ext cx="2479193" cy="7891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pt-BR" sz="1800" b="1" spc="-50">
                <a:solidFill>
                  <a:srgbClr val="002060"/>
                </a:solidFill>
              </a:rPr>
              <a:t>Resiliência e Diminuição do Risco Operacional</a:t>
            </a: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1BCA4644-B3EA-D1B5-EDD8-7A6BAC3FFAD0}"/>
              </a:ext>
            </a:extLst>
          </p:cNvPr>
          <p:cNvSpPr/>
          <p:nvPr/>
        </p:nvSpPr>
        <p:spPr>
          <a:xfrm>
            <a:off x="446887" y="4152046"/>
            <a:ext cx="2479193" cy="10609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spc="-50">
                <a:solidFill>
                  <a:srgbClr val="002060"/>
                </a:solidFill>
              </a:rPr>
              <a:t>Facilidade</a:t>
            </a:r>
            <a:endParaRPr lang="pt-BR"/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2F36EE42-1D4C-DFFC-9E02-6B35FAEFF7B9}"/>
              </a:ext>
            </a:extLst>
          </p:cNvPr>
          <p:cNvSpPr/>
          <p:nvPr/>
        </p:nvSpPr>
        <p:spPr>
          <a:xfrm>
            <a:off x="446887" y="5445081"/>
            <a:ext cx="2479193" cy="10920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pt-BR" sz="1800" b="1" spc="-50">
                <a:solidFill>
                  <a:srgbClr val="002060"/>
                </a:solidFill>
              </a:rPr>
              <a:t>Redução de Custos</a:t>
            </a:r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60F6A851-16C0-A08F-A139-45B8563C753D}"/>
              </a:ext>
            </a:extLst>
          </p:cNvPr>
          <p:cNvSpPr/>
          <p:nvPr/>
        </p:nvSpPr>
        <p:spPr>
          <a:xfrm>
            <a:off x="3080085" y="2202554"/>
            <a:ext cx="8181474" cy="7292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Independência de telas de consulta e processamento de arquivos para conciliação e consulta de status de operações</a:t>
            </a: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1B1244EC-0068-0304-83D8-9C559DB8881C}"/>
              </a:ext>
            </a:extLst>
          </p:cNvPr>
          <p:cNvSpPr/>
          <p:nvPr/>
        </p:nvSpPr>
        <p:spPr>
          <a:xfrm>
            <a:off x="3080085" y="3105923"/>
            <a:ext cx="8181474" cy="8090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Automação de processos de verificação de pendência e/ou consolidação de dados em tempo real.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Difusão de informações de forma assíncrona.</a:t>
            </a:r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3F86B96F-331C-387B-4441-E501AF04F423}"/>
              </a:ext>
            </a:extLst>
          </p:cNvPr>
          <p:cNvSpPr/>
          <p:nvPr/>
        </p:nvSpPr>
        <p:spPr>
          <a:xfrm>
            <a:off x="3080085" y="4141270"/>
            <a:ext cx="8181474" cy="10717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 err="1">
                <a:solidFill>
                  <a:srgbClr val="002060"/>
                </a:solidFill>
              </a:rPr>
              <a:t>Onboarding</a:t>
            </a:r>
            <a:r>
              <a:rPr lang="pt-BR" spc="-50">
                <a:solidFill>
                  <a:srgbClr val="002060"/>
                </a:solidFill>
              </a:rPr>
              <a:t> simplificado com a utilização de um 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Não necessita de parametrização de novas contas, novos tipos de operações e novos tipos instrumentos financeiros</a:t>
            </a:r>
          </a:p>
        </p:txBody>
      </p:sp>
      <p:sp>
        <p:nvSpPr>
          <p:cNvPr id="32" name="Retângulo: Cantos Arredondados 31">
            <a:extLst>
              <a:ext uri="{FF2B5EF4-FFF2-40B4-BE49-F238E27FC236}">
                <a16:creationId xmlns:a16="http://schemas.microsoft.com/office/drawing/2014/main" id="{5FF65D3A-D599-F66F-92E6-F8FAC8F7813F}"/>
              </a:ext>
            </a:extLst>
          </p:cNvPr>
          <p:cNvSpPr/>
          <p:nvPr/>
        </p:nvSpPr>
        <p:spPr>
          <a:xfrm>
            <a:off x="3080085" y="5434305"/>
            <a:ext cx="8181474" cy="11028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Acompanhamento automatizado de operações em tempo real, especialmente próximo ao fechamento das grades, levará a redução de custo operacional.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pc="-50">
                <a:solidFill>
                  <a:srgbClr val="002060"/>
                </a:solidFill>
              </a:rPr>
              <a:t>Acompanhamento automatizado de operações que exigem o lançamento de contraparte.</a:t>
            </a:r>
          </a:p>
        </p:txBody>
      </p:sp>
    </p:spTree>
    <p:extLst>
      <p:ext uri="{BB962C8B-B14F-4D97-AF65-F5344CB8AC3E}">
        <p14:creationId xmlns:p14="http://schemas.microsoft.com/office/powerpoint/2010/main" val="277010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6EA0107-18F8-C1CF-56B7-A20296023E8F}"/>
              </a:ext>
            </a:extLst>
          </p:cNvPr>
          <p:cNvSpPr txBox="1"/>
          <p:nvPr/>
        </p:nvSpPr>
        <p:spPr>
          <a:xfrm>
            <a:off x="788368" y="362559"/>
            <a:ext cx="4515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>
                <a:solidFill>
                  <a:srgbClr val="002060"/>
                </a:solidFill>
              </a:rPr>
              <a:t>Evolução do Modelo de Operação no Balcão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C7783F0-6D0E-AFFE-598C-82B68A7B0EB8}"/>
              </a:ext>
            </a:extLst>
          </p:cNvPr>
          <p:cNvSpPr txBox="1"/>
          <p:nvPr/>
        </p:nvSpPr>
        <p:spPr>
          <a:xfrm>
            <a:off x="1026995" y="860422"/>
            <a:ext cx="3694959" cy="37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/>
              <a:t>D0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893A144-3DCD-E57B-C3B7-43ECD164F128}"/>
              </a:ext>
            </a:extLst>
          </p:cNvPr>
          <p:cNvSpPr txBox="1"/>
          <p:nvPr/>
        </p:nvSpPr>
        <p:spPr>
          <a:xfrm>
            <a:off x="4872199" y="860422"/>
            <a:ext cx="2867071" cy="37407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/>
              <a:t>D1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DE4964B-E744-6E1C-5AA1-695F3EF56726}"/>
              </a:ext>
            </a:extLst>
          </p:cNvPr>
          <p:cNvSpPr txBox="1"/>
          <p:nvPr/>
        </p:nvSpPr>
        <p:spPr>
          <a:xfrm>
            <a:off x="7833120" y="860422"/>
            <a:ext cx="2038425" cy="37407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/>
              <a:t>D2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44694A09-9785-74F4-9E09-E504EAF87788}"/>
              </a:ext>
            </a:extLst>
          </p:cNvPr>
          <p:cNvSpPr txBox="1"/>
          <p:nvPr/>
        </p:nvSpPr>
        <p:spPr>
          <a:xfrm>
            <a:off x="10011876" y="860422"/>
            <a:ext cx="1967545" cy="374073"/>
          </a:xfrm>
          <a:prstGeom prst="rect">
            <a:avLst/>
          </a:prstGeom>
          <a:solidFill>
            <a:srgbClr val="55C4F4"/>
          </a:solidFill>
        </p:spPr>
        <p:txBody>
          <a:bodyPr wrap="square" rtlCol="0">
            <a:spAutoFit/>
          </a:bodyPr>
          <a:lstStyle/>
          <a:p>
            <a:r>
              <a:rPr lang="pt-BR"/>
              <a:t>D3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BD6E81E2-3738-F265-1CD8-998C1FE3B93A}"/>
              </a:ext>
            </a:extLst>
          </p:cNvPr>
          <p:cNvSpPr txBox="1"/>
          <p:nvPr/>
        </p:nvSpPr>
        <p:spPr>
          <a:xfrm>
            <a:off x="1081876" y="1399292"/>
            <a:ext cx="19389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Operações à Mercado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Operações com Derivativos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Operações de Captação c/ Cliente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BBAB8748-75C7-4DA7-6009-68C0EADBDC15}"/>
              </a:ext>
            </a:extLst>
          </p:cNvPr>
          <p:cNvSpPr txBox="1"/>
          <p:nvPr/>
        </p:nvSpPr>
        <p:spPr>
          <a:xfrm>
            <a:off x="3037827" y="1339690"/>
            <a:ext cx="15712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Registro das operações à Mercado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Registro das operações com Derivativos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Registro das operações com clientes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FAE00F1E-88C8-6274-B5D1-3E524CB7B688}"/>
              </a:ext>
            </a:extLst>
          </p:cNvPr>
          <p:cNvSpPr txBox="1"/>
          <p:nvPr/>
        </p:nvSpPr>
        <p:spPr>
          <a:xfrm>
            <a:off x="4841092" y="1339071"/>
            <a:ext cx="16338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Conciliação do Mov. De D0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Envio das Operações de Captação c/ cliente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DF6D826-CD6E-47AF-BF65-7471B88AF8F5}"/>
              </a:ext>
            </a:extLst>
          </p:cNvPr>
          <p:cNvSpPr txBox="1"/>
          <p:nvPr/>
        </p:nvSpPr>
        <p:spPr>
          <a:xfrm>
            <a:off x="6352998" y="1262127"/>
            <a:ext cx="13556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rgbClr val="001460"/>
                </a:solidFill>
              </a:rPr>
              <a:t>Processamento batch e geração de arquivos para a conciliação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76CFC9EE-CF43-F568-BE88-CA997150D218}"/>
              </a:ext>
            </a:extLst>
          </p:cNvPr>
          <p:cNvSpPr txBox="1"/>
          <p:nvPr/>
        </p:nvSpPr>
        <p:spPr>
          <a:xfrm>
            <a:off x="7774390" y="1264683"/>
            <a:ext cx="1038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Conciliação das Operações de Captação c/ Cliente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E554D6C-5900-423A-A22D-CECAE42B9925}"/>
              </a:ext>
            </a:extLst>
          </p:cNvPr>
          <p:cNvSpPr txBox="1"/>
          <p:nvPr/>
        </p:nvSpPr>
        <p:spPr>
          <a:xfrm>
            <a:off x="52222" y="1769959"/>
            <a:ext cx="975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err="1">
                <a:solidFill>
                  <a:srgbClr val="002060"/>
                </a:solidFill>
              </a:rPr>
              <a:t>InfoHub</a:t>
            </a:r>
            <a:endParaRPr lang="pt-BR" sz="1600" b="1">
              <a:solidFill>
                <a:srgbClr val="002060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0DA44ED-9932-F68A-1F4B-F6FFCCB51730}"/>
              </a:ext>
            </a:extLst>
          </p:cNvPr>
          <p:cNvSpPr txBox="1"/>
          <p:nvPr/>
        </p:nvSpPr>
        <p:spPr>
          <a:xfrm>
            <a:off x="-31957" y="4375097"/>
            <a:ext cx="1199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>
                <a:solidFill>
                  <a:schemeClr val="accent2"/>
                </a:solidFill>
              </a:rPr>
              <a:t>e-</a:t>
            </a:r>
            <a:r>
              <a:rPr lang="pt-BR" sz="1600" b="1" err="1">
                <a:solidFill>
                  <a:schemeClr val="accent2"/>
                </a:solidFill>
              </a:rPr>
              <a:t>Watcher</a:t>
            </a:r>
            <a:endParaRPr lang="pt-BR" sz="1600" b="1">
              <a:solidFill>
                <a:schemeClr val="accent2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D96B9FF-3B5D-BD09-009C-EE2E1B370E15}"/>
              </a:ext>
            </a:extLst>
          </p:cNvPr>
          <p:cNvSpPr txBox="1"/>
          <p:nvPr/>
        </p:nvSpPr>
        <p:spPr>
          <a:xfrm>
            <a:off x="9922356" y="1202221"/>
            <a:ext cx="12548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Conciliação do Mov. De D0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accent2"/>
                </a:solidFill>
              </a:rPr>
              <a:t>Envio das Operações de Captação c/ Cliente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E930844-5BF2-0D75-19BD-AE5C08D21A51}"/>
              </a:ext>
            </a:extLst>
          </p:cNvPr>
          <p:cNvSpPr txBox="1"/>
          <p:nvPr/>
        </p:nvSpPr>
        <p:spPr>
          <a:xfrm>
            <a:off x="10899919" y="1195616"/>
            <a:ext cx="1254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rgbClr val="001460"/>
                </a:solidFill>
              </a:rPr>
              <a:t>Processamento batch e geração de arquivos para a conciliação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F47EF5F-6A40-DCC7-1A44-EE78BF9A818B}"/>
              </a:ext>
            </a:extLst>
          </p:cNvPr>
          <p:cNvSpPr txBox="1"/>
          <p:nvPr/>
        </p:nvSpPr>
        <p:spPr>
          <a:xfrm>
            <a:off x="8723688" y="1202221"/>
            <a:ext cx="11986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rgbClr val="001460"/>
                </a:solidFill>
              </a:rPr>
              <a:t>Processamento operações de captação c/ cliente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rgbClr val="001460"/>
                </a:solidFill>
              </a:rPr>
              <a:t>Processamento batch e geração de arquivos para a Conciliação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1114C27-A9AE-55FB-5E73-BDF262C3421E}"/>
              </a:ext>
            </a:extLst>
          </p:cNvPr>
          <p:cNvSpPr txBox="1"/>
          <p:nvPr/>
        </p:nvSpPr>
        <p:spPr>
          <a:xfrm>
            <a:off x="1095573" y="3822973"/>
            <a:ext cx="20447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Operações à Mercado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Operações com Derivativos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Operações de Captação c/ Cliente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Acompanhamento e ação online de toda operação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Consulta Posição da custódia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88EFB62D-986B-2571-D1CD-DCC8BCDBE92F}"/>
              </a:ext>
            </a:extLst>
          </p:cNvPr>
          <p:cNvSpPr txBox="1"/>
          <p:nvPr/>
        </p:nvSpPr>
        <p:spPr>
          <a:xfrm>
            <a:off x="3066526" y="3786381"/>
            <a:ext cx="18810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Registro das operações à Mercado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Registro das operações com Derivativos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Registro das operações com clientes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Difusão dos status das operações via e-</a:t>
            </a:r>
            <a:r>
              <a:rPr lang="pt-BR" sz="1200" err="1">
                <a:solidFill>
                  <a:srgbClr val="001460"/>
                </a:solidFill>
              </a:rPr>
              <a:t>Watcher</a:t>
            </a:r>
            <a:endParaRPr lang="pt-BR" sz="1200">
              <a:solidFill>
                <a:srgbClr val="00146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Disponibilidade de consultas online com respostas assíncronas via e-</a:t>
            </a:r>
            <a:r>
              <a:rPr lang="pt-BR" sz="1200" err="1">
                <a:solidFill>
                  <a:srgbClr val="001460"/>
                </a:solidFill>
              </a:rPr>
              <a:t>Watcher</a:t>
            </a:r>
            <a:endParaRPr lang="pt-BR" sz="1200">
              <a:solidFill>
                <a:srgbClr val="001460"/>
              </a:solidFill>
            </a:endParaRP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0024A4DC-D337-E080-BF8A-29AC99FE7CCD}"/>
              </a:ext>
            </a:extLst>
          </p:cNvPr>
          <p:cNvSpPr txBox="1"/>
          <p:nvPr/>
        </p:nvSpPr>
        <p:spPr>
          <a:xfrm>
            <a:off x="4890309" y="3929155"/>
            <a:ext cx="1633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Consultas online de custódia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Consulta de </a:t>
            </a:r>
            <a:r>
              <a:rPr lang="pt-BR" sz="1200" err="1">
                <a:solidFill>
                  <a:schemeClr val="accent2"/>
                </a:solidFill>
              </a:rPr>
              <a:t>Accrual</a:t>
            </a:r>
            <a:endParaRPr lang="pt-BR" sz="1200">
              <a:solidFill>
                <a:schemeClr val="accent2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chemeClr val="accent2"/>
                </a:solidFill>
              </a:rPr>
              <a:t>Consultas de eventos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32FC8B97-CCA2-6D76-F608-59A9D1D29CC3}"/>
              </a:ext>
            </a:extLst>
          </p:cNvPr>
          <p:cNvSpPr txBox="1"/>
          <p:nvPr/>
        </p:nvSpPr>
        <p:spPr>
          <a:xfrm>
            <a:off x="6498093" y="3846878"/>
            <a:ext cx="12762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Processamento batch e geração de arquivos para a conciliação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>
                <a:solidFill>
                  <a:srgbClr val="001460"/>
                </a:solidFill>
              </a:rPr>
              <a:t>Disponibilização de consultas online</a:t>
            </a:r>
          </a:p>
        </p:txBody>
      </p:sp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id="{C01313AF-3611-37C1-4221-8C2CE6ABB61F}"/>
              </a:ext>
            </a:extLst>
          </p:cNvPr>
          <p:cNvCxnSpPr>
            <a:cxnSpLocks/>
          </p:cNvCxnSpPr>
          <p:nvPr/>
        </p:nvCxnSpPr>
        <p:spPr>
          <a:xfrm>
            <a:off x="4795804" y="893822"/>
            <a:ext cx="0" cy="5754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83B98FC-6422-37D1-12D8-B94DA9664313}"/>
              </a:ext>
            </a:extLst>
          </p:cNvPr>
          <p:cNvSpPr txBox="1"/>
          <p:nvPr/>
        </p:nvSpPr>
        <p:spPr>
          <a:xfrm>
            <a:off x="1108275" y="3427934"/>
            <a:ext cx="1881089" cy="374073"/>
          </a:xfrm>
          <a:prstGeom prst="rect">
            <a:avLst/>
          </a:prstGeom>
          <a:solidFill>
            <a:srgbClr val="F6A733"/>
          </a:solidFill>
        </p:spPr>
        <p:txBody>
          <a:bodyPr wrap="square" rtlCol="0">
            <a:spAutoFit/>
          </a:bodyPr>
          <a:lstStyle/>
          <a:p>
            <a:r>
              <a:rPr lang="pt-BR"/>
              <a:t>CLIENTE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45AB5DA-A458-9597-3CE9-CE75567ED8D0}"/>
              </a:ext>
            </a:extLst>
          </p:cNvPr>
          <p:cNvSpPr txBox="1"/>
          <p:nvPr/>
        </p:nvSpPr>
        <p:spPr>
          <a:xfrm>
            <a:off x="3051890" y="3427934"/>
            <a:ext cx="1704109" cy="374073"/>
          </a:xfrm>
          <a:prstGeom prst="rect">
            <a:avLst/>
          </a:prstGeom>
          <a:solidFill>
            <a:srgbClr val="001460"/>
          </a:solidFill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B3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16F185E0-B69D-4526-9E35-8DDBC779EE8A}"/>
              </a:ext>
            </a:extLst>
          </p:cNvPr>
          <p:cNvSpPr txBox="1"/>
          <p:nvPr/>
        </p:nvSpPr>
        <p:spPr>
          <a:xfrm>
            <a:off x="4872199" y="3427934"/>
            <a:ext cx="1602699" cy="374073"/>
          </a:xfrm>
          <a:prstGeom prst="rect">
            <a:avLst/>
          </a:prstGeom>
          <a:solidFill>
            <a:srgbClr val="F6A733"/>
          </a:solidFill>
        </p:spPr>
        <p:txBody>
          <a:bodyPr wrap="square" rtlCol="0">
            <a:spAutoFit/>
          </a:bodyPr>
          <a:lstStyle/>
          <a:p>
            <a:r>
              <a:rPr lang="pt-BR"/>
              <a:t>CLIENTE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97964171-3B5C-3FD4-32A4-A53502C78A7A}"/>
              </a:ext>
            </a:extLst>
          </p:cNvPr>
          <p:cNvSpPr txBox="1"/>
          <p:nvPr/>
        </p:nvSpPr>
        <p:spPr>
          <a:xfrm>
            <a:off x="6600477" y="3427934"/>
            <a:ext cx="1138793" cy="374073"/>
          </a:xfrm>
          <a:prstGeom prst="rect">
            <a:avLst/>
          </a:prstGeom>
          <a:solidFill>
            <a:srgbClr val="001460"/>
          </a:solidFill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B3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EC666B5C-81BA-188C-B7C1-F4310E7D85D0}"/>
              </a:ext>
            </a:extLst>
          </p:cNvPr>
          <p:cNvSpPr txBox="1"/>
          <p:nvPr/>
        </p:nvSpPr>
        <p:spPr>
          <a:xfrm>
            <a:off x="7843280" y="3427934"/>
            <a:ext cx="1094867" cy="374073"/>
          </a:xfrm>
          <a:prstGeom prst="rect">
            <a:avLst/>
          </a:prstGeom>
          <a:solidFill>
            <a:srgbClr val="F6A733"/>
          </a:solidFill>
        </p:spPr>
        <p:txBody>
          <a:bodyPr wrap="square" rtlCol="0">
            <a:spAutoFit/>
          </a:bodyPr>
          <a:lstStyle/>
          <a:p>
            <a:r>
              <a:rPr lang="pt-BR"/>
              <a:t>CLIENTE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EB5F71DB-9C8B-B0CE-5253-D3B31BAC47F1}"/>
              </a:ext>
            </a:extLst>
          </p:cNvPr>
          <p:cNvSpPr txBox="1"/>
          <p:nvPr/>
        </p:nvSpPr>
        <p:spPr>
          <a:xfrm>
            <a:off x="8967240" y="3427934"/>
            <a:ext cx="785374" cy="374073"/>
          </a:xfrm>
          <a:prstGeom prst="rect">
            <a:avLst/>
          </a:prstGeom>
          <a:solidFill>
            <a:srgbClr val="001460"/>
          </a:solidFill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B3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C5E164F-8A49-2369-3637-B476F4A6179A}"/>
              </a:ext>
            </a:extLst>
          </p:cNvPr>
          <p:cNvSpPr txBox="1"/>
          <p:nvPr/>
        </p:nvSpPr>
        <p:spPr>
          <a:xfrm>
            <a:off x="9997663" y="3427934"/>
            <a:ext cx="973483" cy="374073"/>
          </a:xfrm>
          <a:prstGeom prst="rect">
            <a:avLst/>
          </a:prstGeom>
          <a:solidFill>
            <a:srgbClr val="F6A733"/>
          </a:solidFill>
        </p:spPr>
        <p:txBody>
          <a:bodyPr wrap="square" rtlCol="0">
            <a:spAutoFit/>
          </a:bodyPr>
          <a:lstStyle/>
          <a:p>
            <a:r>
              <a:rPr lang="pt-BR"/>
              <a:t>CLIENT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D955479-DAF0-7357-11E8-7102E681E4E4}"/>
              </a:ext>
            </a:extLst>
          </p:cNvPr>
          <p:cNvSpPr txBox="1"/>
          <p:nvPr/>
        </p:nvSpPr>
        <p:spPr>
          <a:xfrm>
            <a:off x="11031928" y="3427934"/>
            <a:ext cx="966864" cy="374073"/>
          </a:xfrm>
          <a:prstGeom prst="rect">
            <a:avLst/>
          </a:prstGeom>
          <a:solidFill>
            <a:srgbClr val="001460"/>
          </a:solidFill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B3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CC0F45A7-E7D4-B378-B8A5-D30FAD576988}"/>
              </a:ext>
            </a:extLst>
          </p:cNvPr>
          <p:cNvCxnSpPr>
            <a:cxnSpLocks/>
          </p:cNvCxnSpPr>
          <p:nvPr/>
        </p:nvCxnSpPr>
        <p:spPr>
          <a:xfrm>
            <a:off x="7774390" y="860422"/>
            <a:ext cx="0" cy="5754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9D3C5E90-8852-905C-A5FF-CCAA65D335AA}"/>
              </a:ext>
            </a:extLst>
          </p:cNvPr>
          <p:cNvCxnSpPr>
            <a:cxnSpLocks/>
          </p:cNvCxnSpPr>
          <p:nvPr/>
        </p:nvCxnSpPr>
        <p:spPr>
          <a:xfrm>
            <a:off x="9922356" y="860422"/>
            <a:ext cx="0" cy="5754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356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6EA0107-18F8-C1CF-56B7-A20296023E8F}"/>
              </a:ext>
            </a:extLst>
          </p:cNvPr>
          <p:cNvSpPr txBox="1"/>
          <p:nvPr/>
        </p:nvSpPr>
        <p:spPr>
          <a:xfrm>
            <a:off x="1097356" y="887191"/>
            <a:ext cx="46718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>
                <a:solidFill>
                  <a:schemeClr val="accent1"/>
                </a:solidFill>
              </a:rPr>
              <a:t>Atualmente</a:t>
            </a:r>
          </a:p>
          <a:p>
            <a:pPr algn="ctr"/>
            <a:endParaRPr lang="pt-BR" b="1">
              <a:solidFill>
                <a:schemeClr val="accent1"/>
              </a:solidFill>
            </a:endParaRP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1F413C7D-43AA-34B4-BE2B-3B6C8A8D9C9D}"/>
              </a:ext>
            </a:extLst>
          </p:cNvPr>
          <p:cNvGrpSpPr/>
          <p:nvPr/>
        </p:nvGrpSpPr>
        <p:grpSpPr>
          <a:xfrm>
            <a:off x="87549" y="2463944"/>
            <a:ext cx="685829" cy="822027"/>
            <a:chOff x="544704" y="3220190"/>
            <a:chExt cx="685829" cy="822027"/>
          </a:xfrm>
        </p:grpSpPr>
        <p:pic>
          <p:nvPicPr>
            <p:cNvPr id="15" name="Picture 2" descr="Bank - Free business and finance icons">
              <a:extLst>
                <a:ext uri="{FF2B5EF4-FFF2-40B4-BE49-F238E27FC236}">
                  <a16:creationId xmlns:a16="http://schemas.microsoft.com/office/drawing/2014/main" id="{D04B3A95-2F46-498B-70CC-6E46D48AB8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3220190"/>
              <a:ext cx="515752" cy="515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FB9E10D6-EE7B-0942-CDCA-7B8DF9E7A730}"/>
                </a:ext>
              </a:extLst>
            </p:cNvPr>
            <p:cNvSpPr txBox="1"/>
            <p:nvPr/>
          </p:nvSpPr>
          <p:spPr>
            <a:xfrm>
              <a:off x="544704" y="3765218"/>
              <a:ext cx="685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/>
                <a:t>Cliente</a:t>
              </a:r>
            </a:p>
          </p:txBody>
        </p:sp>
      </p:grp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56AC8DE1-03B7-CB5B-CC05-75D5D3AF229F}"/>
              </a:ext>
            </a:extLst>
          </p:cNvPr>
          <p:cNvSpPr/>
          <p:nvPr/>
        </p:nvSpPr>
        <p:spPr>
          <a:xfrm>
            <a:off x="2420203" y="2200757"/>
            <a:ext cx="1731172" cy="98667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/>
              <a:t>Sistema Balcão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CA4DBBFB-7BFC-96F3-6CB6-9B5813370B6F}"/>
              </a:ext>
            </a:extLst>
          </p:cNvPr>
          <p:cNvSpPr/>
          <p:nvPr/>
        </p:nvSpPr>
        <p:spPr>
          <a:xfrm>
            <a:off x="2407123" y="5161205"/>
            <a:ext cx="1623422" cy="98667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err="1"/>
              <a:t>InfoHub</a:t>
            </a:r>
            <a:r>
              <a:rPr lang="pt-BR" sz="1600"/>
              <a:t> </a:t>
            </a:r>
            <a:r>
              <a:rPr lang="pt-BR" sz="1600" err="1"/>
              <a:t>Imercado</a:t>
            </a:r>
            <a:r>
              <a:rPr lang="pt-BR" sz="1600"/>
              <a:t> Balcão</a:t>
            </a: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1CF2A863-8205-656D-92F4-6E9E37B081E0}"/>
              </a:ext>
            </a:extLst>
          </p:cNvPr>
          <p:cNvSpPr/>
          <p:nvPr/>
        </p:nvSpPr>
        <p:spPr>
          <a:xfrm>
            <a:off x="4422474" y="2189722"/>
            <a:ext cx="1155614" cy="66705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/>
              <a:t>Batch Balcão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1B01293B-AA03-F103-4C9A-0CCABA479608}"/>
              </a:ext>
            </a:extLst>
          </p:cNvPr>
          <p:cNvSpPr txBox="1"/>
          <p:nvPr/>
        </p:nvSpPr>
        <p:spPr>
          <a:xfrm>
            <a:off x="1097355" y="1270600"/>
            <a:ext cx="3187493" cy="374073"/>
          </a:xfrm>
          <a:prstGeom prst="rect">
            <a:avLst/>
          </a:prstGeom>
          <a:solidFill>
            <a:srgbClr val="55C4F4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>
                <a:solidFill>
                  <a:schemeClr val="bg1"/>
                </a:solidFill>
              </a:rPr>
              <a:t>D0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6A921A86-B3A5-2B9F-4D19-1B02A739F883}"/>
              </a:ext>
            </a:extLst>
          </p:cNvPr>
          <p:cNvSpPr txBox="1"/>
          <p:nvPr/>
        </p:nvSpPr>
        <p:spPr>
          <a:xfrm>
            <a:off x="4427643" y="1274183"/>
            <a:ext cx="1341560" cy="37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>
                <a:solidFill>
                  <a:schemeClr val="bg1"/>
                </a:solidFill>
              </a:rPr>
              <a:t>D1</a:t>
            </a:r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8AFDA781-7153-6786-8CFA-7EB048AA3AE9}"/>
              </a:ext>
            </a:extLst>
          </p:cNvPr>
          <p:cNvCxnSpPr>
            <a:cxnSpLocks/>
          </p:cNvCxnSpPr>
          <p:nvPr/>
        </p:nvCxnSpPr>
        <p:spPr>
          <a:xfrm>
            <a:off x="5983336" y="578049"/>
            <a:ext cx="0" cy="6070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Computer screen - Free computer icons">
            <a:extLst>
              <a:ext uri="{FF2B5EF4-FFF2-40B4-BE49-F238E27FC236}">
                <a16:creationId xmlns:a16="http://schemas.microsoft.com/office/drawing/2014/main" id="{3EAB7A78-5EEB-34F6-EC01-A72B736F4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593" y="4200399"/>
            <a:ext cx="367313" cy="36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Free File SVG, PNG Icon, Symbol. Download Image.">
            <a:extLst>
              <a:ext uri="{FF2B5EF4-FFF2-40B4-BE49-F238E27FC236}">
                <a16:creationId xmlns:a16="http://schemas.microsoft.com/office/drawing/2014/main" id="{90D41928-12D3-0882-FA8D-9ACDDDA1B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739" y="3029283"/>
            <a:ext cx="513376" cy="5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CaixaDeTexto 42">
            <a:extLst>
              <a:ext uri="{FF2B5EF4-FFF2-40B4-BE49-F238E27FC236}">
                <a16:creationId xmlns:a16="http://schemas.microsoft.com/office/drawing/2014/main" id="{E60AB0EF-9B07-A824-C677-A5E8051D0AC7}"/>
              </a:ext>
            </a:extLst>
          </p:cNvPr>
          <p:cNvSpPr txBox="1"/>
          <p:nvPr/>
        </p:nvSpPr>
        <p:spPr>
          <a:xfrm>
            <a:off x="4648530" y="3498931"/>
            <a:ext cx="914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err="1"/>
              <a:t>DOperações</a:t>
            </a:r>
            <a:endParaRPr lang="pt-BR"/>
          </a:p>
        </p:txBody>
      </p:sp>
      <p:pic>
        <p:nvPicPr>
          <p:cNvPr id="44" name="Picture 2" descr="Free File SVG, PNG Icon, Symbol. Download Image.">
            <a:extLst>
              <a:ext uri="{FF2B5EF4-FFF2-40B4-BE49-F238E27FC236}">
                <a16:creationId xmlns:a16="http://schemas.microsoft.com/office/drawing/2014/main" id="{3C778197-D440-8E46-B18D-093D0B580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562" y="4743011"/>
            <a:ext cx="513376" cy="5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aixaDeTexto 44">
            <a:extLst>
              <a:ext uri="{FF2B5EF4-FFF2-40B4-BE49-F238E27FC236}">
                <a16:creationId xmlns:a16="http://schemas.microsoft.com/office/drawing/2014/main" id="{082762DB-3AAA-FC65-0D2D-7CC1C0F9CC6F}"/>
              </a:ext>
            </a:extLst>
          </p:cNvPr>
          <p:cNvSpPr txBox="1"/>
          <p:nvPr/>
        </p:nvSpPr>
        <p:spPr>
          <a:xfrm>
            <a:off x="4711352" y="5212659"/>
            <a:ext cx="7879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err="1"/>
              <a:t>DCustodia</a:t>
            </a:r>
            <a:endParaRPr lang="pt-BR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ECAC5B14-8287-2F4E-5AD4-113CD5941218}"/>
              </a:ext>
            </a:extLst>
          </p:cNvPr>
          <p:cNvSpPr txBox="1"/>
          <p:nvPr/>
        </p:nvSpPr>
        <p:spPr>
          <a:xfrm>
            <a:off x="1570959" y="4546606"/>
            <a:ext cx="521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/>
              <a:t>Tela</a:t>
            </a:r>
          </a:p>
        </p:txBody>
      </p:sp>
      <p:cxnSp>
        <p:nvCxnSpPr>
          <p:cNvPr id="50" name="Conector: Angulado 49">
            <a:extLst>
              <a:ext uri="{FF2B5EF4-FFF2-40B4-BE49-F238E27FC236}">
                <a16:creationId xmlns:a16="http://schemas.microsoft.com/office/drawing/2014/main" id="{A87D2DDE-8E58-044A-58BC-A8A6FD7E6C4F}"/>
              </a:ext>
            </a:extLst>
          </p:cNvPr>
          <p:cNvCxnSpPr>
            <a:cxnSpLocks/>
            <a:stCxn id="30" idx="0"/>
            <a:endCxn id="15" idx="0"/>
          </p:cNvCxnSpPr>
          <p:nvPr/>
        </p:nvCxnSpPr>
        <p:spPr>
          <a:xfrm rot="16200000" flipH="1" flipV="1">
            <a:off x="2586923" y="50586"/>
            <a:ext cx="274222" cy="4552494"/>
          </a:xfrm>
          <a:prstGeom prst="bentConnector3">
            <a:avLst>
              <a:gd name="adj1" fmla="val -83363"/>
            </a:avLst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3615D19A-4340-B23B-C97C-34DA19BD4C8A}"/>
              </a:ext>
            </a:extLst>
          </p:cNvPr>
          <p:cNvSpPr txBox="1"/>
          <p:nvPr/>
        </p:nvSpPr>
        <p:spPr>
          <a:xfrm>
            <a:off x="1723481" y="1753521"/>
            <a:ext cx="21535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4 – Envio de arquivos de conciliação</a:t>
            </a:r>
          </a:p>
        </p:txBody>
      </p:sp>
      <p:cxnSp>
        <p:nvCxnSpPr>
          <p:cNvPr id="56" name="Conector de Seta Reta 55">
            <a:extLst>
              <a:ext uri="{FF2B5EF4-FFF2-40B4-BE49-F238E27FC236}">
                <a16:creationId xmlns:a16="http://schemas.microsoft.com/office/drawing/2014/main" id="{1C8BB55C-C233-C934-65DF-CF3B40628B0E}"/>
              </a:ext>
            </a:extLst>
          </p:cNvPr>
          <p:cNvCxnSpPr>
            <a:cxnSpLocks/>
          </p:cNvCxnSpPr>
          <p:nvPr/>
        </p:nvCxnSpPr>
        <p:spPr>
          <a:xfrm>
            <a:off x="773378" y="2378692"/>
            <a:ext cx="1646825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202D421-673C-129F-B32C-2E906E218F6C}"/>
              </a:ext>
            </a:extLst>
          </p:cNvPr>
          <p:cNvSpPr txBox="1"/>
          <p:nvPr/>
        </p:nvSpPr>
        <p:spPr>
          <a:xfrm>
            <a:off x="714010" y="2432294"/>
            <a:ext cx="1623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/>
              <a:t>1 - Op. 001, CDB 100% DI</a:t>
            </a:r>
          </a:p>
          <a:p>
            <a:r>
              <a:rPr lang="pt-BR" sz="900"/>
              <a:t>Meu Número :001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539B73AC-48F8-0E5F-739A-593E131AC165}"/>
              </a:ext>
            </a:extLst>
          </p:cNvPr>
          <p:cNvSpPr txBox="1"/>
          <p:nvPr/>
        </p:nvSpPr>
        <p:spPr>
          <a:xfrm>
            <a:off x="714010" y="3025255"/>
            <a:ext cx="1863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2 –</a:t>
            </a:r>
            <a:r>
              <a:rPr lang="pt-BR"/>
              <a:t> Execução OK</a:t>
            </a:r>
          </a:p>
          <a:p>
            <a:r>
              <a:rPr lang="pt-BR" b="0"/>
              <a:t>Op. 001, CDB 100% DI</a:t>
            </a:r>
          </a:p>
          <a:p>
            <a:r>
              <a:rPr lang="pt-BR" b="0"/>
              <a:t>Meu Número: 001</a:t>
            </a:r>
          </a:p>
          <a:p>
            <a:r>
              <a:rPr lang="pt-BR" b="0"/>
              <a:t>Oper 001 - IF 23H000000001</a:t>
            </a:r>
          </a:p>
        </p:txBody>
      </p:sp>
      <p:cxnSp>
        <p:nvCxnSpPr>
          <p:cNvPr id="72" name="Conector de Seta Reta 71">
            <a:extLst>
              <a:ext uri="{FF2B5EF4-FFF2-40B4-BE49-F238E27FC236}">
                <a16:creationId xmlns:a16="http://schemas.microsoft.com/office/drawing/2014/main" id="{6B784CD2-AAFC-4030-A2D3-A78011A3C93F}"/>
              </a:ext>
            </a:extLst>
          </p:cNvPr>
          <p:cNvCxnSpPr>
            <a:cxnSpLocks/>
          </p:cNvCxnSpPr>
          <p:nvPr/>
        </p:nvCxnSpPr>
        <p:spPr>
          <a:xfrm flipH="1">
            <a:off x="773377" y="2955202"/>
            <a:ext cx="1646825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>
            <a:extLst>
              <a:ext uri="{FF2B5EF4-FFF2-40B4-BE49-F238E27FC236}">
                <a16:creationId xmlns:a16="http://schemas.microsoft.com/office/drawing/2014/main" id="{A1BABB7B-33A0-182A-0636-47A23E971417}"/>
              </a:ext>
            </a:extLst>
          </p:cNvPr>
          <p:cNvCxnSpPr>
            <a:cxnSpLocks/>
          </p:cNvCxnSpPr>
          <p:nvPr/>
        </p:nvCxnSpPr>
        <p:spPr>
          <a:xfrm>
            <a:off x="3691523" y="3195294"/>
            <a:ext cx="0" cy="196575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: Angulado 74">
            <a:extLst>
              <a:ext uri="{FF2B5EF4-FFF2-40B4-BE49-F238E27FC236}">
                <a16:creationId xmlns:a16="http://schemas.microsoft.com/office/drawing/2014/main" id="{BA2603C4-3BA4-356F-E275-E418FC50FD00}"/>
              </a:ext>
            </a:extLst>
          </p:cNvPr>
          <p:cNvCxnSpPr>
            <a:cxnSpLocks/>
            <a:stCxn id="29" idx="1"/>
          </p:cNvCxnSpPr>
          <p:nvPr/>
        </p:nvCxnSpPr>
        <p:spPr>
          <a:xfrm rot="10800000">
            <a:off x="430469" y="3285971"/>
            <a:ext cx="1976655" cy="2368572"/>
          </a:xfrm>
          <a:prstGeom prst="bentConnector2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E7E244FD-66CB-86FB-67DC-988E6A59BB82}"/>
              </a:ext>
            </a:extLst>
          </p:cNvPr>
          <p:cNvSpPr txBox="1"/>
          <p:nvPr/>
        </p:nvSpPr>
        <p:spPr>
          <a:xfrm>
            <a:off x="714010" y="5704414"/>
            <a:ext cx="1863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3 –</a:t>
            </a:r>
            <a:r>
              <a:rPr lang="pt-BR"/>
              <a:t> Confirmado</a:t>
            </a:r>
          </a:p>
          <a:p>
            <a:r>
              <a:rPr lang="pt-BR" b="0"/>
              <a:t>Op. 001, CDB 100% DI</a:t>
            </a:r>
          </a:p>
          <a:p>
            <a:r>
              <a:rPr lang="pt-BR" b="0"/>
              <a:t>Meu Número: 001</a:t>
            </a:r>
          </a:p>
          <a:p>
            <a:r>
              <a:rPr lang="pt-BR" b="0"/>
              <a:t>Oper 001 - IF 23H000000001</a:t>
            </a:r>
          </a:p>
        </p:txBody>
      </p:sp>
      <p:cxnSp>
        <p:nvCxnSpPr>
          <p:cNvPr id="79" name="Conector de Seta Reta 78">
            <a:extLst>
              <a:ext uri="{FF2B5EF4-FFF2-40B4-BE49-F238E27FC236}">
                <a16:creationId xmlns:a16="http://schemas.microsoft.com/office/drawing/2014/main" id="{862B3482-AFB8-3429-495F-74D275C1B0B6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430465" y="4384056"/>
            <a:ext cx="1192128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: Angulado 80">
            <a:extLst>
              <a:ext uri="{FF2B5EF4-FFF2-40B4-BE49-F238E27FC236}">
                <a16:creationId xmlns:a16="http://schemas.microsoft.com/office/drawing/2014/main" id="{2C10D42A-A6FD-00DF-0202-8E6334EE3196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989906" y="3187431"/>
            <a:ext cx="1295883" cy="1196625"/>
          </a:xfrm>
          <a:prstGeom prst="bentConnector2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aixaDeTexto 89">
            <a:extLst>
              <a:ext uri="{FF2B5EF4-FFF2-40B4-BE49-F238E27FC236}">
                <a16:creationId xmlns:a16="http://schemas.microsoft.com/office/drawing/2014/main" id="{7D629C10-EDF4-1EF7-53E1-D8BE639E392E}"/>
              </a:ext>
            </a:extLst>
          </p:cNvPr>
          <p:cNvSpPr txBox="1"/>
          <p:nvPr/>
        </p:nvSpPr>
        <p:spPr>
          <a:xfrm>
            <a:off x="1040734" y="4709901"/>
            <a:ext cx="1623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/>
              <a:t>3 – Consulta de operações</a:t>
            </a: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E68D0F17-024A-0178-FA1C-4ECF922D4EDA}"/>
              </a:ext>
            </a:extLst>
          </p:cNvPr>
          <p:cNvSpPr txBox="1"/>
          <p:nvPr/>
        </p:nvSpPr>
        <p:spPr>
          <a:xfrm>
            <a:off x="4246643" y="3744305"/>
            <a:ext cx="16708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Op. 001, CDB 100% DI</a:t>
            </a:r>
          </a:p>
          <a:p>
            <a:r>
              <a:rPr lang="pt-BR" b="0"/>
              <a:t>Meu Número: 001</a:t>
            </a:r>
          </a:p>
          <a:p>
            <a:r>
              <a:rPr lang="pt-BR" b="0"/>
              <a:t>Oper 001 - IF 23H000000001</a:t>
            </a: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4BC82EB5-C056-FD71-B709-34B9FD4CDF32}"/>
              </a:ext>
            </a:extLst>
          </p:cNvPr>
          <p:cNvSpPr txBox="1"/>
          <p:nvPr/>
        </p:nvSpPr>
        <p:spPr>
          <a:xfrm>
            <a:off x="4505024" y="5454526"/>
            <a:ext cx="13372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IF 23H000000001</a:t>
            </a:r>
          </a:p>
          <a:p>
            <a:r>
              <a:rPr lang="pt-BR" b="0"/>
              <a:t>CPF 1234567890</a:t>
            </a:r>
          </a:p>
          <a:p>
            <a:r>
              <a:rPr lang="pt-BR" b="0"/>
              <a:t>QTD - 10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0DA03E01-AE15-C40E-E244-392E7A2FB800}"/>
              </a:ext>
            </a:extLst>
          </p:cNvPr>
          <p:cNvGrpSpPr/>
          <p:nvPr/>
        </p:nvGrpSpPr>
        <p:grpSpPr>
          <a:xfrm>
            <a:off x="6123459" y="2463783"/>
            <a:ext cx="685829" cy="822027"/>
            <a:chOff x="544704" y="3220190"/>
            <a:chExt cx="685829" cy="822027"/>
          </a:xfrm>
        </p:grpSpPr>
        <p:pic>
          <p:nvPicPr>
            <p:cNvPr id="13" name="Picture 2" descr="Bank - Free business and finance icons">
              <a:extLst>
                <a:ext uri="{FF2B5EF4-FFF2-40B4-BE49-F238E27FC236}">
                  <a16:creationId xmlns:a16="http://schemas.microsoft.com/office/drawing/2014/main" id="{F61130A1-6AF6-92E9-FDD6-3AF46C7CD0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3220190"/>
              <a:ext cx="515752" cy="515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41BA406D-8704-AD3B-A9C8-00A3383F7B1A}"/>
                </a:ext>
              </a:extLst>
            </p:cNvPr>
            <p:cNvSpPr txBox="1"/>
            <p:nvPr/>
          </p:nvSpPr>
          <p:spPr>
            <a:xfrm>
              <a:off x="544704" y="3765218"/>
              <a:ext cx="685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/>
                <a:t>Cliente</a:t>
              </a:r>
            </a:p>
          </p:txBody>
        </p:sp>
      </p:grp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264F66F0-5A2A-53DD-EBC1-5BB111785093}"/>
              </a:ext>
            </a:extLst>
          </p:cNvPr>
          <p:cNvSpPr/>
          <p:nvPr/>
        </p:nvSpPr>
        <p:spPr>
          <a:xfrm>
            <a:off x="8370250" y="2200595"/>
            <a:ext cx="1731172" cy="98667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/>
              <a:t>Sistema Balcão</a:t>
            </a: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72010C8D-9FF2-D98D-806E-53F0A8A61300}"/>
              </a:ext>
            </a:extLst>
          </p:cNvPr>
          <p:cNvSpPr/>
          <p:nvPr/>
        </p:nvSpPr>
        <p:spPr>
          <a:xfrm>
            <a:off x="8370250" y="5148403"/>
            <a:ext cx="1623422" cy="98667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/>
              <a:t>e-</a:t>
            </a:r>
            <a:r>
              <a:rPr lang="pt-BR" sz="1600" err="1"/>
              <a:t>Watcher</a:t>
            </a:r>
            <a:endParaRPr lang="pt-BR" sz="1600"/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018B67F9-ECEA-A1DE-B665-E2B73BEE5559}"/>
              </a:ext>
            </a:extLst>
          </p:cNvPr>
          <p:cNvSpPr/>
          <p:nvPr/>
        </p:nvSpPr>
        <p:spPr>
          <a:xfrm>
            <a:off x="10649499" y="2200596"/>
            <a:ext cx="1155614" cy="667056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/>
              <a:t>Batch Balcão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BC5E322C-57DE-1FD6-004C-C5F92204B60F}"/>
              </a:ext>
            </a:extLst>
          </p:cNvPr>
          <p:cNvSpPr txBox="1"/>
          <p:nvPr/>
        </p:nvSpPr>
        <p:spPr>
          <a:xfrm>
            <a:off x="6577080" y="1270439"/>
            <a:ext cx="3187493" cy="374073"/>
          </a:xfrm>
          <a:prstGeom prst="rect">
            <a:avLst/>
          </a:prstGeom>
          <a:solidFill>
            <a:srgbClr val="55C4F4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>
                <a:solidFill>
                  <a:schemeClr val="bg1"/>
                </a:solidFill>
              </a:rPr>
              <a:t>D0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F8C72A7-5C3A-AB5C-9EEA-5135D32D0886}"/>
              </a:ext>
            </a:extLst>
          </p:cNvPr>
          <p:cNvSpPr txBox="1"/>
          <p:nvPr/>
        </p:nvSpPr>
        <p:spPr>
          <a:xfrm>
            <a:off x="10463553" y="1274022"/>
            <a:ext cx="1341560" cy="37032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>
                <a:solidFill>
                  <a:schemeClr val="bg1"/>
                </a:solidFill>
              </a:rPr>
              <a:t>D1</a:t>
            </a:r>
          </a:p>
        </p:txBody>
      </p:sp>
      <p:pic>
        <p:nvPicPr>
          <p:cNvPr id="26" name="Picture 2" descr="Free File SVG, PNG Icon, Symbol. Download Image.">
            <a:extLst>
              <a:ext uri="{FF2B5EF4-FFF2-40B4-BE49-F238E27FC236}">
                <a16:creationId xmlns:a16="http://schemas.microsoft.com/office/drawing/2014/main" id="{D7778E85-4BC9-F4E0-7F5B-7F6AE80D2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0618" y="3037158"/>
            <a:ext cx="513376" cy="5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A2FEC4FE-3D64-2743-3BA7-EBCC8A435944}"/>
              </a:ext>
            </a:extLst>
          </p:cNvPr>
          <p:cNvSpPr txBox="1"/>
          <p:nvPr/>
        </p:nvSpPr>
        <p:spPr>
          <a:xfrm>
            <a:off x="10818122" y="3513897"/>
            <a:ext cx="914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err="1"/>
              <a:t>DOperações</a:t>
            </a:r>
            <a:endParaRPr lang="pt-BR"/>
          </a:p>
        </p:txBody>
      </p:sp>
      <p:pic>
        <p:nvPicPr>
          <p:cNvPr id="28" name="Picture 2" descr="Free File SVG, PNG Icon, Symbol. Download Image.">
            <a:extLst>
              <a:ext uri="{FF2B5EF4-FFF2-40B4-BE49-F238E27FC236}">
                <a16:creationId xmlns:a16="http://schemas.microsoft.com/office/drawing/2014/main" id="{F60F78F4-08F8-8E85-A69B-0855F8CE3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393" y="4742850"/>
            <a:ext cx="513376" cy="5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D8C53BF9-CC14-346D-9802-A5E5154BF0D0}"/>
              </a:ext>
            </a:extLst>
          </p:cNvPr>
          <p:cNvSpPr txBox="1"/>
          <p:nvPr/>
        </p:nvSpPr>
        <p:spPr>
          <a:xfrm>
            <a:off x="10924209" y="5189238"/>
            <a:ext cx="7879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err="1"/>
              <a:t>DCustodia</a:t>
            </a:r>
            <a:endParaRPr lang="pt-BR"/>
          </a:p>
        </p:txBody>
      </p:sp>
      <p:cxnSp>
        <p:nvCxnSpPr>
          <p:cNvPr id="47" name="Conector: Angulado 46">
            <a:extLst>
              <a:ext uri="{FF2B5EF4-FFF2-40B4-BE49-F238E27FC236}">
                <a16:creationId xmlns:a16="http://schemas.microsoft.com/office/drawing/2014/main" id="{088D326A-3D96-6A82-4D72-BEB080CBCDEB}"/>
              </a:ext>
            </a:extLst>
          </p:cNvPr>
          <p:cNvCxnSpPr>
            <a:cxnSpLocks/>
            <a:stCxn id="20" idx="0"/>
            <a:endCxn id="13" idx="0"/>
          </p:cNvCxnSpPr>
          <p:nvPr/>
        </p:nvCxnSpPr>
        <p:spPr>
          <a:xfrm rot="16200000" flipH="1" flipV="1">
            <a:off x="8723908" y="-39616"/>
            <a:ext cx="263187" cy="4743609"/>
          </a:xfrm>
          <a:prstGeom prst="bentConnector3">
            <a:avLst>
              <a:gd name="adj1" fmla="val -86858"/>
            </a:avLst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4C7F66C7-3E3A-E19A-A942-561D37330FD5}"/>
              </a:ext>
            </a:extLst>
          </p:cNvPr>
          <p:cNvSpPr txBox="1"/>
          <p:nvPr/>
        </p:nvSpPr>
        <p:spPr>
          <a:xfrm>
            <a:off x="7759391" y="1753360"/>
            <a:ext cx="21535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4 – Envio de arquivos de conciliação</a:t>
            </a:r>
          </a:p>
        </p:txBody>
      </p:sp>
      <p:cxnSp>
        <p:nvCxnSpPr>
          <p:cNvPr id="51" name="Conector de Seta Reta 50">
            <a:extLst>
              <a:ext uri="{FF2B5EF4-FFF2-40B4-BE49-F238E27FC236}">
                <a16:creationId xmlns:a16="http://schemas.microsoft.com/office/drawing/2014/main" id="{5111660A-7972-F944-AC25-85C062F2CB1D}"/>
              </a:ext>
            </a:extLst>
          </p:cNvPr>
          <p:cNvCxnSpPr>
            <a:cxnSpLocks/>
          </p:cNvCxnSpPr>
          <p:nvPr/>
        </p:nvCxnSpPr>
        <p:spPr>
          <a:xfrm>
            <a:off x="6809288" y="2378531"/>
            <a:ext cx="1560962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AE777A47-8AF6-18FD-8308-17F24F3C8C9C}"/>
              </a:ext>
            </a:extLst>
          </p:cNvPr>
          <p:cNvSpPr txBox="1"/>
          <p:nvPr/>
        </p:nvSpPr>
        <p:spPr>
          <a:xfrm>
            <a:off x="6749920" y="2432133"/>
            <a:ext cx="1623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/>
              <a:t>1 - Op. 001, CDB 100% DI</a:t>
            </a:r>
          </a:p>
          <a:p>
            <a:r>
              <a:rPr lang="pt-BR" sz="900"/>
              <a:t>Meu Número :001</a:t>
            </a: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963CA724-CDDF-7CA5-DF97-DB89FD08DD2C}"/>
              </a:ext>
            </a:extLst>
          </p:cNvPr>
          <p:cNvSpPr txBox="1"/>
          <p:nvPr/>
        </p:nvSpPr>
        <p:spPr>
          <a:xfrm>
            <a:off x="6749920" y="3025094"/>
            <a:ext cx="1863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2 –</a:t>
            </a:r>
            <a:r>
              <a:rPr lang="pt-BR"/>
              <a:t> Execução OK</a:t>
            </a:r>
          </a:p>
          <a:p>
            <a:r>
              <a:rPr lang="pt-BR" b="0"/>
              <a:t>Op. 001, CDB 100% DI</a:t>
            </a:r>
          </a:p>
          <a:p>
            <a:r>
              <a:rPr lang="pt-BR" b="0"/>
              <a:t>Meu Número :001</a:t>
            </a:r>
          </a:p>
          <a:p>
            <a:r>
              <a:rPr lang="pt-BR" b="0"/>
              <a:t>Oper 001 - IF 23H000000001</a:t>
            </a:r>
          </a:p>
        </p:txBody>
      </p:sp>
      <p:cxnSp>
        <p:nvCxnSpPr>
          <p:cNvPr id="55" name="Conector de Seta Reta 54">
            <a:extLst>
              <a:ext uri="{FF2B5EF4-FFF2-40B4-BE49-F238E27FC236}">
                <a16:creationId xmlns:a16="http://schemas.microsoft.com/office/drawing/2014/main" id="{6A01D50C-7805-DA04-BD3F-AC62EA956933}"/>
              </a:ext>
            </a:extLst>
          </p:cNvPr>
          <p:cNvCxnSpPr>
            <a:cxnSpLocks/>
          </p:cNvCxnSpPr>
          <p:nvPr/>
        </p:nvCxnSpPr>
        <p:spPr>
          <a:xfrm flipH="1">
            <a:off x="6809287" y="2955041"/>
            <a:ext cx="1560963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>
            <a:extLst>
              <a:ext uri="{FF2B5EF4-FFF2-40B4-BE49-F238E27FC236}">
                <a16:creationId xmlns:a16="http://schemas.microsoft.com/office/drawing/2014/main" id="{217DB399-BE06-329D-ABE3-919598055FDF}"/>
              </a:ext>
            </a:extLst>
          </p:cNvPr>
          <p:cNvCxnSpPr>
            <a:cxnSpLocks/>
          </p:cNvCxnSpPr>
          <p:nvPr/>
        </p:nvCxnSpPr>
        <p:spPr>
          <a:xfrm>
            <a:off x="9303270" y="3195294"/>
            <a:ext cx="0" cy="196575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: Angulado 57">
            <a:extLst>
              <a:ext uri="{FF2B5EF4-FFF2-40B4-BE49-F238E27FC236}">
                <a16:creationId xmlns:a16="http://schemas.microsoft.com/office/drawing/2014/main" id="{77FAAA4D-0522-1C2F-287A-6C3307D335E5}"/>
              </a:ext>
            </a:extLst>
          </p:cNvPr>
          <p:cNvCxnSpPr>
            <a:cxnSpLocks/>
            <a:stCxn id="19" idx="1"/>
          </p:cNvCxnSpPr>
          <p:nvPr/>
        </p:nvCxnSpPr>
        <p:spPr>
          <a:xfrm rot="10800000">
            <a:off x="6393596" y="3273169"/>
            <a:ext cx="1976655" cy="2368572"/>
          </a:xfrm>
          <a:prstGeom prst="bentConnector2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96EAD70-3980-21C7-4CF6-08CF7EB64FCB}"/>
              </a:ext>
            </a:extLst>
          </p:cNvPr>
          <p:cNvSpPr txBox="1"/>
          <p:nvPr/>
        </p:nvSpPr>
        <p:spPr>
          <a:xfrm>
            <a:off x="6749920" y="5704253"/>
            <a:ext cx="1863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3 –</a:t>
            </a:r>
            <a:r>
              <a:rPr lang="pt-BR"/>
              <a:t> Confirmado</a:t>
            </a:r>
          </a:p>
          <a:p>
            <a:r>
              <a:rPr lang="pt-BR" b="0"/>
              <a:t>Op. 001, CDB 100% DI</a:t>
            </a:r>
          </a:p>
          <a:p>
            <a:r>
              <a:rPr lang="pt-BR" b="0"/>
              <a:t>Meu Número: 001</a:t>
            </a:r>
          </a:p>
          <a:p>
            <a:r>
              <a:rPr lang="pt-BR" b="0"/>
              <a:t>Oper 001 - IF 23H000000001</a:t>
            </a:r>
          </a:p>
        </p:txBody>
      </p: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C77A04B8-723B-7A9B-BF6F-306652021FA5}"/>
              </a:ext>
            </a:extLst>
          </p:cNvPr>
          <p:cNvSpPr txBox="1"/>
          <p:nvPr/>
        </p:nvSpPr>
        <p:spPr>
          <a:xfrm>
            <a:off x="10422484" y="3734268"/>
            <a:ext cx="16708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Op. 001, CDB 100% DI</a:t>
            </a:r>
          </a:p>
          <a:p>
            <a:r>
              <a:rPr lang="pt-BR" b="0"/>
              <a:t>Meu Número: 001</a:t>
            </a:r>
          </a:p>
          <a:p>
            <a:r>
              <a:rPr lang="pt-BR" b="0"/>
              <a:t>Oper 001 - IF 23H000000001</a:t>
            </a: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EE10D9E0-EA1E-BFD0-36D8-3FD5CE8CE89F}"/>
              </a:ext>
            </a:extLst>
          </p:cNvPr>
          <p:cNvSpPr txBox="1"/>
          <p:nvPr/>
        </p:nvSpPr>
        <p:spPr>
          <a:xfrm>
            <a:off x="10756074" y="5374867"/>
            <a:ext cx="13372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pt-BR" b="0"/>
              <a:t>IF 23H000000001</a:t>
            </a:r>
          </a:p>
          <a:p>
            <a:r>
              <a:rPr lang="pt-BR" b="0"/>
              <a:t>CPF 1234567890</a:t>
            </a:r>
          </a:p>
          <a:p>
            <a:r>
              <a:rPr lang="pt-BR" b="0"/>
              <a:t>QTD - 10</a:t>
            </a:r>
          </a:p>
        </p:txBody>
      </p:sp>
      <p:sp>
        <p:nvSpPr>
          <p:cNvPr id="67" name="Retângulo: Cantos Arredondados 66">
            <a:extLst>
              <a:ext uri="{FF2B5EF4-FFF2-40B4-BE49-F238E27FC236}">
                <a16:creationId xmlns:a16="http://schemas.microsoft.com/office/drawing/2014/main" id="{A5599329-DE63-8A5A-9587-E74033812ACA}"/>
              </a:ext>
            </a:extLst>
          </p:cNvPr>
          <p:cNvSpPr/>
          <p:nvPr/>
        </p:nvSpPr>
        <p:spPr>
          <a:xfrm>
            <a:off x="10322089" y="688077"/>
            <a:ext cx="1703691" cy="5815864"/>
          </a:xfrm>
          <a:prstGeom prst="round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1BDF2DAC-06C0-264F-0A27-165BE0D78334}"/>
              </a:ext>
            </a:extLst>
          </p:cNvPr>
          <p:cNvSpPr txBox="1"/>
          <p:nvPr/>
        </p:nvSpPr>
        <p:spPr>
          <a:xfrm>
            <a:off x="6145859" y="823146"/>
            <a:ext cx="42766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>
                <a:solidFill>
                  <a:schemeClr val="accent1"/>
                </a:solidFill>
              </a:rPr>
              <a:t>Com e-</a:t>
            </a:r>
            <a:r>
              <a:rPr lang="pt-BR" sz="1600" b="1" err="1">
                <a:solidFill>
                  <a:schemeClr val="accent1"/>
                </a:solidFill>
              </a:rPr>
              <a:t>Watcher</a:t>
            </a:r>
            <a:endParaRPr lang="pt-BR" sz="1600" b="1">
              <a:solidFill>
                <a:schemeClr val="accent1"/>
              </a:solidFill>
            </a:endParaRPr>
          </a:p>
          <a:p>
            <a:pPr algn="ctr"/>
            <a:endParaRPr lang="pt-BR" b="1">
              <a:solidFill>
                <a:schemeClr val="accent1"/>
              </a:solidFill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1F440EC9-4494-7419-5786-81DB904BB4A9}"/>
              </a:ext>
            </a:extLst>
          </p:cNvPr>
          <p:cNvSpPr txBox="1"/>
          <p:nvPr/>
        </p:nvSpPr>
        <p:spPr>
          <a:xfrm>
            <a:off x="10340061" y="760770"/>
            <a:ext cx="1613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pPr algn="ctr"/>
            <a:r>
              <a:rPr lang="pt-BR" sz="1400"/>
              <a:t>Batch Opcional</a:t>
            </a:r>
          </a:p>
        </p:txBody>
      </p:sp>
      <p:sp>
        <p:nvSpPr>
          <p:cNvPr id="84" name="CaixaDeTexto 83">
            <a:extLst>
              <a:ext uri="{FF2B5EF4-FFF2-40B4-BE49-F238E27FC236}">
                <a16:creationId xmlns:a16="http://schemas.microsoft.com/office/drawing/2014/main" id="{3B4846AC-C6CF-0380-31D2-4DB1DE71C52D}"/>
              </a:ext>
            </a:extLst>
          </p:cNvPr>
          <p:cNvSpPr txBox="1"/>
          <p:nvPr/>
        </p:nvSpPr>
        <p:spPr>
          <a:xfrm>
            <a:off x="788368" y="362559"/>
            <a:ext cx="451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>
                <a:solidFill>
                  <a:srgbClr val="002060"/>
                </a:solidFill>
              </a:rPr>
              <a:t>Evolução Balcão</a:t>
            </a:r>
          </a:p>
        </p:txBody>
      </p:sp>
    </p:spTree>
    <p:extLst>
      <p:ext uri="{BB962C8B-B14F-4D97-AF65-F5344CB8AC3E}">
        <p14:creationId xmlns:p14="http://schemas.microsoft.com/office/powerpoint/2010/main" val="3108893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B34A3AD-8190-4824-572D-360989569337}"/>
              </a:ext>
            </a:extLst>
          </p:cNvPr>
          <p:cNvSpPr txBox="1">
            <a:spLocks/>
          </p:cNvSpPr>
          <p:nvPr/>
        </p:nvSpPr>
        <p:spPr>
          <a:xfrm>
            <a:off x="802183" y="263278"/>
            <a:ext cx="3315331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>
            <a:lvl1pPr marL="0" marR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48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1pPr>
            <a:lvl2pPr marL="137132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40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2pPr>
            <a:lvl3pPr marL="2285543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6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3pPr>
            <a:lvl4pPr marL="3199760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b="1" i="0" kern="1200" dirty="0" smtClean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4pPr>
            <a:lvl5pPr marL="4113977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200" b="1" i="0" kern="1200" dirty="0">
                <a:solidFill>
                  <a:schemeClr val="tx2"/>
                </a:solidFill>
                <a:effectLst/>
                <a:latin typeface="Roboto Slab" pitchFamily="2" charset="0"/>
                <a:ea typeface="Noto Sans Light" panose="020B0402040504020204" pitchFamily="34" charset="0"/>
                <a:cs typeface="Lato" panose="020F0502020204030203" pitchFamily="34" charset="0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err="1">
                <a:ln>
                  <a:noFill/>
                </a:ln>
                <a:solidFill>
                  <a:srgbClr val="00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Lato" panose="020F0502020204030203" pitchFamily="34" charset="0"/>
              </a:rPr>
              <a:t>RoadMap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00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Lato" panose="020F0502020204030203" pitchFamily="34" charset="0"/>
              </a:rPr>
              <a:t> e-</a:t>
            </a:r>
            <a:r>
              <a:rPr kumimoji="0" lang="pt-BR" sz="2400" b="1" i="0" u="none" strike="noStrike" kern="1200" cap="none" spc="0" normalizeH="0" baseline="0" noProof="0" err="1">
                <a:ln>
                  <a:noFill/>
                </a:ln>
                <a:solidFill>
                  <a:srgbClr val="00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Lato" panose="020F0502020204030203" pitchFamily="34" charset="0"/>
              </a:rPr>
              <a:t>Watcher</a:t>
            </a:r>
            <a:endParaRPr kumimoji="0" lang="pt-BR" sz="2400" b="1" i="0" u="none" strike="noStrike" kern="1200" cap="none" spc="0" normalizeH="0" baseline="0" noProof="0">
              <a:ln>
                <a:noFill/>
              </a:ln>
              <a:solidFill>
                <a:srgbClr val="00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Lato" panose="020F0502020204030203" pitchFamily="34" charset="0"/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141F141D-E308-10AF-339F-75263720F103}"/>
              </a:ext>
            </a:extLst>
          </p:cNvPr>
          <p:cNvSpPr/>
          <p:nvPr/>
        </p:nvSpPr>
        <p:spPr>
          <a:xfrm>
            <a:off x="761240" y="1269473"/>
            <a:ext cx="23030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API Conciliação CCB</a:t>
            </a:r>
            <a:br>
              <a:rPr lang="en-US" sz="120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>
                <a:latin typeface="+mj-lt"/>
                <a:cs typeface="Segoe UI" panose="020B0502040204020203" pitchFamily="34" charset="0"/>
              </a:rPr>
              <a:t>Mensagem de retorno </a:t>
            </a:r>
            <a:r>
              <a:rPr lang="pt-BR" sz="1200" err="1">
                <a:latin typeface="+mj-lt"/>
                <a:cs typeface="Segoe UI" panose="020B0502040204020203" pitchFamily="34" charset="0"/>
              </a:rPr>
              <a:t>assyncrono</a:t>
            </a:r>
            <a:r>
              <a:rPr lang="pt-BR" sz="1200">
                <a:latin typeface="+mj-lt"/>
                <a:cs typeface="Segoe UI" panose="020B0502040204020203" pitchFamily="34" charset="0"/>
              </a:rPr>
              <a:t> para API de Conciliação de CCB</a:t>
            </a:r>
          </a:p>
          <a:p>
            <a:pPr defTabSz="317480">
              <a:defRPr/>
            </a:pPr>
            <a:endParaRPr lang="pt-BR" sz="120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Novas Mensagens</a:t>
            </a:r>
            <a:br>
              <a:rPr lang="en-US" sz="120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>
                <a:latin typeface="+mj-lt"/>
                <a:cs typeface="Segoe UI" panose="020B0502040204020203" pitchFamily="34" charset="0"/>
              </a:rPr>
              <a:t>Características de </a:t>
            </a:r>
            <a:r>
              <a:rPr lang="pt-BR" sz="1200" b="1">
                <a:latin typeface="+mj-lt"/>
                <a:cs typeface="Segoe UI" panose="020B0502040204020203" pitchFamily="34" charset="0"/>
              </a:rPr>
              <a:t>TER, OPC, LF, CDB</a:t>
            </a:r>
          </a:p>
          <a:p>
            <a:pPr defTabSz="317480">
              <a:defRPr/>
            </a:pPr>
            <a:r>
              <a:rPr lang="pt-BR" sz="1200">
                <a:latin typeface="+mj-lt"/>
                <a:cs typeface="Segoe UI" panose="020B0502040204020203" pitchFamily="34" charset="0"/>
              </a:rPr>
              <a:t>Nova mensagem para </a:t>
            </a:r>
            <a:r>
              <a:rPr lang="pt-BR" sz="1200" b="1" err="1">
                <a:latin typeface="+mj-lt"/>
                <a:cs typeface="Segoe UI" panose="020B0502040204020203" pitchFamily="34" charset="0"/>
              </a:rPr>
              <a:t>Deb</a:t>
            </a:r>
            <a:r>
              <a:rPr lang="pt-BR" sz="1200" b="1">
                <a:latin typeface="+mj-lt"/>
                <a:cs typeface="Segoe UI" panose="020B0502040204020203" pitchFamily="34" charset="0"/>
              </a:rPr>
              <a:t> em Garantias</a:t>
            </a:r>
          </a:p>
          <a:p>
            <a:pPr defTabSz="317480">
              <a:defRPr/>
            </a:pPr>
            <a:endParaRPr lang="pt-BR" sz="1200" b="1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Evolução de Mensagens</a:t>
            </a:r>
            <a:br>
              <a:rPr lang="en-US" sz="120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err="1">
                <a:latin typeface="+mj-lt"/>
                <a:cs typeface="Segoe UI" panose="020B0502040204020203" pitchFamily="34" charset="0"/>
              </a:rPr>
              <a:t>Novos</a:t>
            </a:r>
            <a:r>
              <a:rPr lang="en-US" sz="1200">
                <a:latin typeface="+mj-lt"/>
                <a:cs typeface="Segoe UI" panose="020B0502040204020203" pitchFamily="34" charset="0"/>
              </a:rPr>
              <a:t> campos para </a:t>
            </a:r>
            <a:r>
              <a:rPr lang="pt-BR" sz="1200">
                <a:latin typeface="+mj-lt"/>
                <a:cs typeface="Segoe UI" panose="020B0502040204020203" pitchFamily="34" charset="0"/>
              </a:rPr>
              <a:t>Características de </a:t>
            </a:r>
            <a:r>
              <a:rPr lang="pt-BR" sz="1200" b="1">
                <a:latin typeface="+mj-lt"/>
                <a:cs typeface="Segoe UI" panose="020B0502040204020203" pitchFamily="34" charset="0"/>
              </a:rPr>
              <a:t>DEB</a:t>
            </a:r>
          </a:p>
          <a:p>
            <a:pPr defTabSz="317480">
              <a:defRPr/>
            </a:pPr>
            <a:endParaRPr lang="pt-BR" sz="1200" b="1"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2" name="Agrupar 31">
            <a:extLst>
              <a:ext uri="{FF2B5EF4-FFF2-40B4-BE49-F238E27FC236}">
                <a16:creationId xmlns:a16="http://schemas.microsoft.com/office/drawing/2014/main" id="{4BCA3365-B732-7FC2-0407-5CF3C0F0AB09}"/>
              </a:ext>
            </a:extLst>
          </p:cNvPr>
          <p:cNvGrpSpPr/>
          <p:nvPr/>
        </p:nvGrpSpPr>
        <p:grpSpPr>
          <a:xfrm>
            <a:off x="760015" y="858073"/>
            <a:ext cx="774571" cy="331311"/>
            <a:chOff x="863678" y="3382669"/>
            <a:chExt cx="774571" cy="331311"/>
          </a:xfrm>
        </p:grpSpPr>
        <p:sp>
          <p:nvSpPr>
            <p:cNvPr id="34" name="CaixaDeTexto 33">
              <a:extLst>
                <a:ext uri="{FF2B5EF4-FFF2-40B4-BE49-F238E27FC236}">
                  <a16:creationId xmlns:a16="http://schemas.microsoft.com/office/drawing/2014/main" id="{564DAED8-8682-4BC6-6A9E-EAAF6AA01480}"/>
                </a:ext>
              </a:extLst>
            </p:cNvPr>
            <p:cNvSpPr txBox="1"/>
            <p:nvPr/>
          </p:nvSpPr>
          <p:spPr>
            <a:xfrm>
              <a:off x="863678" y="3412850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1º Tri/25</a:t>
              </a:r>
            </a:p>
          </p:txBody>
        </p:sp>
        <p:cxnSp>
          <p:nvCxnSpPr>
            <p:cNvPr id="35" name="Conector reto 34">
              <a:extLst>
                <a:ext uri="{FF2B5EF4-FFF2-40B4-BE49-F238E27FC236}">
                  <a16:creationId xmlns:a16="http://schemas.microsoft.com/office/drawing/2014/main" id="{C1DFCAFD-B645-5C00-BFC5-7226ABD17A56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to 35">
              <a:extLst>
                <a:ext uri="{FF2B5EF4-FFF2-40B4-BE49-F238E27FC236}">
                  <a16:creationId xmlns:a16="http://schemas.microsoft.com/office/drawing/2014/main" id="{F5F60EF1-9C6F-EC58-1273-73A41443352E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Agrupar 40">
            <a:extLst>
              <a:ext uri="{FF2B5EF4-FFF2-40B4-BE49-F238E27FC236}">
                <a16:creationId xmlns:a16="http://schemas.microsoft.com/office/drawing/2014/main" id="{CCF86D13-FCFC-5983-28BE-C25A3BE2E6A8}"/>
              </a:ext>
            </a:extLst>
          </p:cNvPr>
          <p:cNvGrpSpPr/>
          <p:nvPr/>
        </p:nvGrpSpPr>
        <p:grpSpPr>
          <a:xfrm>
            <a:off x="3676539" y="864823"/>
            <a:ext cx="774571" cy="331311"/>
            <a:chOff x="863678" y="3382669"/>
            <a:chExt cx="774571" cy="331311"/>
          </a:xfrm>
        </p:grpSpPr>
        <p:sp>
          <p:nvSpPr>
            <p:cNvPr id="42" name="CaixaDeTexto 41">
              <a:extLst>
                <a:ext uri="{FF2B5EF4-FFF2-40B4-BE49-F238E27FC236}">
                  <a16:creationId xmlns:a16="http://schemas.microsoft.com/office/drawing/2014/main" id="{530BC9C0-BC21-0191-508B-A46D4B7834D6}"/>
                </a:ext>
              </a:extLst>
            </p:cNvPr>
            <p:cNvSpPr txBox="1"/>
            <p:nvPr/>
          </p:nvSpPr>
          <p:spPr>
            <a:xfrm>
              <a:off x="863678" y="3412850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2º Tri/25</a:t>
              </a:r>
            </a:p>
          </p:txBody>
        </p:sp>
        <p:cxnSp>
          <p:nvCxnSpPr>
            <p:cNvPr id="44" name="Conector reto 43">
              <a:extLst>
                <a:ext uri="{FF2B5EF4-FFF2-40B4-BE49-F238E27FC236}">
                  <a16:creationId xmlns:a16="http://schemas.microsoft.com/office/drawing/2014/main" id="{FFC84FC2-495F-6867-B88E-E21383909CC1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to 44">
              <a:extLst>
                <a:ext uri="{FF2B5EF4-FFF2-40B4-BE49-F238E27FC236}">
                  <a16:creationId xmlns:a16="http://schemas.microsoft.com/office/drawing/2014/main" id="{C74C09F3-5010-5209-01FE-1BE296E66D16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tângulo 45">
            <a:extLst>
              <a:ext uri="{FF2B5EF4-FFF2-40B4-BE49-F238E27FC236}">
                <a16:creationId xmlns:a16="http://schemas.microsoft.com/office/drawing/2014/main" id="{571239DA-AEBD-25CF-5589-48342DEF4F13}"/>
              </a:ext>
            </a:extLst>
          </p:cNvPr>
          <p:cNvSpPr/>
          <p:nvPr/>
        </p:nvSpPr>
        <p:spPr>
          <a:xfrm>
            <a:off x="9063739" y="1273421"/>
            <a:ext cx="23030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Novas Mensagens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>
                <a:latin typeface="+mj-lt"/>
                <a:cs typeface="Segoe UI" panose="020B0502040204020203" pitchFamily="34" charset="0"/>
              </a:rPr>
              <a:t>Novas </a:t>
            </a: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LFSN, LFSC e CDCA</a:t>
            </a: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API de Consulta de 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IFs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API </a:t>
            </a:r>
            <a:r>
              <a:rPr lang="pt-BR" sz="1200" dirty="0" err="1">
                <a:latin typeface="+mj-lt"/>
                <a:cs typeface="Segoe UI" panose="020B0502040204020203" pitchFamily="34" charset="0"/>
              </a:rPr>
              <a:t>assincrona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 para consulta de características de ativos próprios e de terceiros.</a:t>
            </a:r>
          </a:p>
          <a:p>
            <a:pPr defTabSz="317480">
              <a:defRPr/>
            </a:pPr>
            <a:endParaRPr lang="pt-BR" sz="1200" dirty="0">
              <a:solidFill>
                <a:srgbClr val="40404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47" name="Agrupar 46">
            <a:extLst>
              <a:ext uri="{FF2B5EF4-FFF2-40B4-BE49-F238E27FC236}">
                <a16:creationId xmlns:a16="http://schemas.microsoft.com/office/drawing/2014/main" id="{578465B2-8A1A-4B24-66FD-8565A5AD7BF9}"/>
              </a:ext>
            </a:extLst>
          </p:cNvPr>
          <p:cNvGrpSpPr/>
          <p:nvPr/>
        </p:nvGrpSpPr>
        <p:grpSpPr>
          <a:xfrm>
            <a:off x="6260890" y="859758"/>
            <a:ext cx="774571" cy="331311"/>
            <a:chOff x="863678" y="3382669"/>
            <a:chExt cx="774571" cy="331311"/>
          </a:xfrm>
        </p:grpSpPr>
        <p:sp>
          <p:nvSpPr>
            <p:cNvPr id="48" name="CaixaDeTexto 47">
              <a:extLst>
                <a:ext uri="{FF2B5EF4-FFF2-40B4-BE49-F238E27FC236}">
                  <a16:creationId xmlns:a16="http://schemas.microsoft.com/office/drawing/2014/main" id="{EB2582CF-06BD-0F8C-A6A3-1D3B5DE27212}"/>
                </a:ext>
              </a:extLst>
            </p:cNvPr>
            <p:cNvSpPr txBox="1"/>
            <p:nvPr/>
          </p:nvSpPr>
          <p:spPr>
            <a:xfrm>
              <a:off x="863678" y="3412850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3º Tri/25</a:t>
              </a:r>
            </a:p>
          </p:txBody>
        </p:sp>
        <p:cxnSp>
          <p:nvCxnSpPr>
            <p:cNvPr id="49" name="Conector reto 48">
              <a:extLst>
                <a:ext uri="{FF2B5EF4-FFF2-40B4-BE49-F238E27FC236}">
                  <a16:creationId xmlns:a16="http://schemas.microsoft.com/office/drawing/2014/main" id="{5F839A49-9B9B-F47C-B678-3137A7483E10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to 49">
              <a:extLst>
                <a:ext uri="{FF2B5EF4-FFF2-40B4-BE49-F238E27FC236}">
                  <a16:creationId xmlns:a16="http://schemas.microsoft.com/office/drawing/2014/main" id="{282C5029-1A38-7AE0-698C-CDEEE20FE967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86207EC-D16C-5837-BD54-82A8C941F775}"/>
              </a:ext>
            </a:extLst>
          </p:cNvPr>
          <p:cNvGrpSpPr/>
          <p:nvPr/>
        </p:nvGrpSpPr>
        <p:grpSpPr>
          <a:xfrm>
            <a:off x="9070528" y="856814"/>
            <a:ext cx="774571" cy="331311"/>
            <a:chOff x="863678" y="3382669"/>
            <a:chExt cx="774571" cy="331311"/>
          </a:xfrm>
        </p:grpSpPr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B2472536-7809-90E4-26EA-63398CCD7FC1}"/>
                </a:ext>
              </a:extLst>
            </p:cNvPr>
            <p:cNvSpPr txBox="1"/>
            <p:nvPr/>
          </p:nvSpPr>
          <p:spPr>
            <a:xfrm>
              <a:off x="863678" y="3412850"/>
              <a:ext cx="7745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4º Tri/25</a:t>
              </a:r>
            </a:p>
          </p:txBody>
        </p:sp>
        <p:cxnSp>
          <p:nvCxnSpPr>
            <p:cNvPr id="12" name="Conector reto 11">
              <a:extLst>
                <a:ext uri="{FF2B5EF4-FFF2-40B4-BE49-F238E27FC236}">
                  <a16:creationId xmlns:a16="http://schemas.microsoft.com/office/drawing/2014/main" id="{AEB9E5B9-DB08-8802-E5EA-D8A670BEEA90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571948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>
              <a:extLst>
                <a:ext uri="{FF2B5EF4-FFF2-40B4-BE49-F238E27FC236}">
                  <a16:creationId xmlns:a16="http://schemas.microsoft.com/office/drawing/2014/main" id="{80ABBF3A-6BAC-B07E-3A36-6512C500B207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571948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213FA83-0D4A-B95D-03A1-674D44F46470}"/>
              </a:ext>
            </a:extLst>
          </p:cNvPr>
          <p:cNvSpPr txBox="1"/>
          <p:nvPr/>
        </p:nvSpPr>
        <p:spPr>
          <a:xfrm>
            <a:off x="3467778" y="6488668"/>
            <a:ext cx="478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/>
              <a:t>*</a:t>
            </a:r>
            <a:r>
              <a:rPr lang="pt-BR" sz="1200">
                <a:latin typeface="+mj-lt"/>
                <a:cs typeface="Segoe UI" panose="020B0502040204020203" pitchFamily="34" charset="0"/>
              </a:rPr>
              <a:t>Sujeito a alteração de priorização conforme demandas de clientes.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391E73-89EA-D864-9AEF-996332385807}"/>
              </a:ext>
            </a:extLst>
          </p:cNvPr>
          <p:cNvSpPr/>
          <p:nvPr/>
        </p:nvSpPr>
        <p:spPr>
          <a:xfrm>
            <a:off x="780823" y="1502763"/>
            <a:ext cx="22071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endParaRPr lang="pt-BR" sz="120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>
              <a:solidFill>
                <a:srgbClr val="40404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6AEB33EA-1FCA-3828-E4B7-6754B18A4DCC}"/>
              </a:ext>
            </a:extLst>
          </p:cNvPr>
          <p:cNvSpPr/>
          <p:nvPr/>
        </p:nvSpPr>
        <p:spPr>
          <a:xfrm>
            <a:off x="3651423" y="1271158"/>
            <a:ext cx="24703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API Consulta de Custódia</a:t>
            </a:r>
            <a:r>
              <a:rPr lang="en-US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Nova mensagem de resposta para consulta de custódia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Novas Mensagens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>
                <a:latin typeface="+mj-lt"/>
                <a:cs typeface="Segoe UI" panose="020B0502040204020203" pitchFamily="34" charset="0"/>
              </a:rPr>
              <a:t>Novas </a:t>
            </a: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 CFA, LCA, LCI e COE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Evolução de Mensagens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 err="1">
                <a:latin typeface="+mj-lt"/>
                <a:cs typeface="Segoe UI" panose="020B0502040204020203" pitchFamily="34" charset="0"/>
              </a:rPr>
              <a:t>Novos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campos para 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Características de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CRI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 e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CRA</a:t>
            </a:r>
          </a:p>
          <a:p>
            <a:pPr defTabSz="317480">
              <a:defRPr/>
            </a:pPr>
            <a:endParaRPr lang="pt-BR" sz="1200" b="1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Novas Atuações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Mensagem de Características e Operações para </a:t>
            </a:r>
            <a:r>
              <a:rPr lang="pt-BR" sz="1200" b="1" dirty="0" err="1">
                <a:latin typeface="+mj-lt"/>
                <a:cs typeface="Segoe UI" panose="020B0502040204020203" pitchFamily="34" charset="0"/>
              </a:rPr>
              <a:t>Custoriante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, Agente Fiduciário, Coordenador Líder, </a:t>
            </a:r>
            <a:r>
              <a:rPr lang="pt-BR" sz="1200" b="1" dirty="0" err="1">
                <a:latin typeface="+mj-lt"/>
                <a:cs typeface="Segoe UI" panose="020B0502040204020203" pitchFamily="34" charset="0"/>
              </a:rPr>
              <a:t>Escriturador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 de Ativos</a:t>
            </a: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solidFill>
                <a:srgbClr val="FF0000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4AB81D7-20EC-8E5B-0440-C23758D4B32C}"/>
              </a:ext>
            </a:extLst>
          </p:cNvPr>
          <p:cNvSpPr/>
          <p:nvPr/>
        </p:nvSpPr>
        <p:spPr>
          <a:xfrm>
            <a:off x="6237564" y="1274044"/>
            <a:ext cx="230301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Novas Atuações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Mensagem de Características e Operações para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Administrador de Fundos </a:t>
            </a:r>
            <a:r>
              <a:rPr lang="pt-BR" sz="1200" b="1">
                <a:latin typeface="+mj-lt"/>
                <a:cs typeface="Segoe UI" panose="020B0502040204020203" pitchFamily="34" charset="0"/>
              </a:rPr>
              <a:t>e Gestor de Fundos</a:t>
            </a:r>
            <a:endParaRPr lang="pt-BR" sz="1200" b="1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b="1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Novas Mensagens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en-US" sz="1200" dirty="0">
                <a:latin typeface="+mj-lt"/>
                <a:cs typeface="Segoe UI" panose="020B0502040204020203" pitchFamily="34" charset="0"/>
              </a:rPr>
              <a:t>Novas </a:t>
            </a:r>
            <a:r>
              <a:rPr lang="en-US" sz="1200" dirty="0" err="1">
                <a:latin typeface="+mj-lt"/>
                <a:cs typeface="Segoe UI" panose="020B0502040204020203" pitchFamily="34" charset="0"/>
              </a:rPr>
              <a:t>Mensagem</a:t>
            </a:r>
            <a:r>
              <a:rPr lang="en-US" sz="1200" dirty="0">
                <a:latin typeface="+mj-lt"/>
                <a:cs typeface="Segoe UI" panose="020B0502040204020203" pitchFamily="34" charset="0"/>
              </a:rPr>
              <a:t> de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SWAP, TCF, TCO, CCB e 3CB</a:t>
            </a: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Liberação do Apache Kafka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/>
              <a:t>Liberação do protocolo </a:t>
            </a:r>
            <a:r>
              <a:rPr lang="pt-BR" sz="1200" b="1" dirty="0"/>
              <a:t>TCP</a:t>
            </a:r>
            <a:r>
              <a:rPr lang="pt-BR" sz="1200" dirty="0"/>
              <a:t> para utilização da </a:t>
            </a:r>
            <a:r>
              <a:rPr lang="pt-BR" sz="1200" dirty="0" err="1"/>
              <a:t>lib</a:t>
            </a:r>
            <a:r>
              <a:rPr lang="pt-BR" sz="1200" dirty="0"/>
              <a:t> apache </a:t>
            </a:r>
            <a:r>
              <a:rPr lang="pt-BR" sz="1200" b="1" dirty="0"/>
              <a:t>Kafka</a:t>
            </a:r>
          </a:p>
          <a:p>
            <a:pPr defTabSz="317480">
              <a:defRPr/>
            </a:pPr>
            <a:endParaRPr lang="pt-BR" sz="1200" b="1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eWatcher</a:t>
            </a: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 via Internet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Liberação dos serviços </a:t>
            </a:r>
            <a:r>
              <a:rPr lang="pt-BR" sz="1200" dirty="0" err="1">
                <a:latin typeface="+mj-lt"/>
                <a:cs typeface="Segoe UI" panose="020B0502040204020203" pitchFamily="34" charset="0"/>
              </a:rPr>
              <a:t>eWatcher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 via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Internet</a:t>
            </a:r>
          </a:p>
          <a:p>
            <a:pPr defTabSz="317480">
              <a:defRPr/>
            </a:pPr>
            <a:endParaRPr lang="pt-BR" sz="1200" b="1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AB8BFFA-6C2F-E215-BAF4-E1148FA5A0EE}"/>
              </a:ext>
            </a:extLst>
          </p:cNvPr>
          <p:cNvSpPr/>
          <p:nvPr/>
        </p:nvSpPr>
        <p:spPr>
          <a:xfrm>
            <a:off x="760015" y="5095429"/>
            <a:ext cx="29780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endParaRPr lang="pt-BR" sz="1200" b="1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Difusão de operações</a:t>
            </a:r>
            <a:br>
              <a:rPr lang="en-US" sz="120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>
                <a:latin typeface="+mj-lt"/>
                <a:cs typeface="Segoe UI" panose="020B0502040204020203" pitchFamily="34" charset="0"/>
              </a:rPr>
              <a:t>Difusão de 100% das operações que ocorrem no Balcão difundidas para as partes</a:t>
            </a:r>
          </a:p>
          <a:p>
            <a:pPr defTabSz="317480">
              <a:defRPr/>
            </a:pPr>
            <a:endParaRPr lang="pt-BR" sz="1200" b="1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>
              <a:solidFill>
                <a:srgbClr val="FF000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229F6C41-A2DA-BBE4-F84F-E32EDBB559F0}"/>
              </a:ext>
            </a:extLst>
          </p:cNvPr>
          <p:cNvGrpSpPr/>
          <p:nvPr/>
        </p:nvGrpSpPr>
        <p:grpSpPr>
          <a:xfrm>
            <a:off x="760015" y="4808479"/>
            <a:ext cx="2188420" cy="331311"/>
            <a:chOff x="863678" y="3382669"/>
            <a:chExt cx="2188420" cy="331311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071077C2-55FD-D88D-8D19-19ED74386635}"/>
                </a:ext>
              </a:extLst>
            </p:cNvPr>
            <p:cNvSpPr txBox="1"/>
            <p:nvPr/>
          </p:nvSpPr>
          <p:spPr>
            <a:xfrm>
              <a:off x="863678" y="3412850"/>
              <a:ext cx="2188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b="1">
                  <a:solidFill>
                    <a:srgbClr val="123274"/>
                  </a:solidFill>
                  <a:latin typeface="+mj-lt"/>
                  <a:cs typeface="Segoe UI" panose="020B0502040204020203" pitchFamily="34" charset="0"/>
                </a:rPr>
                <a:t>Funcionalidades já disponíveis</a:t>
              </a:r>
            </a:p>
          </p:txBody>
        </p:sp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82853BDA-3538-2236-E168-42AFA55314AB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382669"/>
              <a:ext cx="2126940" cy="0"/>
            </a:xfrm>
            <a:prstGeom prst="line">
              <a:avLst/>
            </a:prstGeom>
            <a:ln w="76200">
              <a:solidFill>
                <a:srgbClr val="1233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>
              <a:extLst>
                <a:ext uri="{FF2B5EF4-FFF2-40B4-BE49-F238E27FC236}">
                  <a16:creationId xmlns:a16="http://schemas.microsoft.com/office/drawing/2014/main" id="{834F27F4-311F-49FC-385D-B917B1701CA6}"/>
                </a:ext>
              </a:extLst>
            </p:cNvPr>
            <p:cNvCxnSpPr>
              <a:cxnSpLocks/>
            </p:cNvCxnSpPr>
            <p:nvPr/>
          </p:nvCxnSpPr>
          <p:spPr>
            <a:xfrm>
              <a:off x="925158" y="3713980"/>
              <a:ext cx="2126940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7BD690BA-FE76-A982-DCCD-917DD24A19A5}"/>
              </a:ext>
            </a:extLst>
          </p:cNvPr>
          <p:cNvSpPr/>
          <p:nvPr/>
        </p:nvSpPr>
        <p:spPr>
          <a:xfrm>
            <a:off x="3467778" y="5095429"/>
            <a:ext cx="29780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Características de IF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Mensagens de características difundidas para </a:t>
            </a:r>
            <a:r>
              <a:rPr lang="pt-BR" sz="1200" dirty="0" err="1">
                <a:latin typeface="+mj-lt"/>
                <a:cs typeface="Segoe UI" panose="020B0502040204020203" pitchFamily="34" charset="0"/>
              </a:rPr>
              <a:t>para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 as partes de uma operação dos seguintes </a:t>
            </a:r>
            <a:r>
              <a:rPr lang="pt-BR" sz="1200" dirty="0" err="1">
                <a:latin typeface="+mj-lt"/>
                <a:cs typeface="Segoe UI" panose="020B0502040204020203" pitchFamily="34" charset="0"/>
              </a:rPr>
              <a:t>IFs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:</a:t>
            </a:r>
          </a:p>
          <a:p>
            <a:pPr defTabSz="317480">
              <a:defRPr/>
            </a:pPr>
            <a:r>
              <a:rPr lang="pt-BR" sz="1200" b="1" dirty="0">
                <a:latin typeface="+mj-lt"/>
                <a:cs typeface="Segoe UI" panose="020B0502040204020203" pitchFamily="34" charset="0"/>
              </a:rPr>
              <a:t>CRI, CRA, CFF, DEB, LF, CDB, TERMO, OPC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94C08805-9051-7526-02D2-33235F3B0368}"/>
              </a:ext>
            </a:extLst>
          </p:cNvPr>
          <p:cNvSpPr/>
          <p:nvPr/>
        </p:nvSpPr>
        <p:spPr>
          <a:xfrm>
            <a:off x="6648175" y="5086643"/>
            <a:ext cx="29780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r>
              <a:rPr lang="pt-BR" sz="1200" b="1" dirty="0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Retorno de APIs </a:t>
            </a:r>
            <a:r>
              <a:rPr lang="pt-BR" sz="1200" b="1" dirty="0" err="1">
                <a:solidFill>
                  <a:srgbClr val="00B0EA"/>
                </a:solidFill>
                <a:latin typeface="+mj-lt"/>
                <a:cs typeface="Segoe UI" panose="020B0502040204020203" pitchFamily="34" charset="0"/>
              </a:rPr>
              <a:t>Assyncronas</a:t>
            </a:r>
            <a:br>
              <a:rPr lang="en-US" sz="1200" dirty="0">
                <a:solidFill>
                  <a:srgbClr val="404040"/>
                </a:solidFill>
                <a:latin typeface="+mj-lt"/>
                <a:cs typeface="Segoe UI" panose="020B0502040204020203" pitchFamily="34" charset="0"/>
              </a:rPr>
            </a:br>
            <a:r>
              <a:rPr lang="pt-BR" sz="1200" dirty="0">
                <a:latin typeface="+mj-lt"/>
                <a:cs typeface="Segoe UI" panose="020B0502040204020203" pitchFamily="34" charset="0"/>
              </a:rPr>
              <a:t>Retorno de API de Conciliação de </a:t>
            </a:r>
            <a:r>
              <a:rPr lang="pt-BR" sz="1200" b="1" dirty="0">
                <a:latin typeface="+mj-lt"/>
                <a:cs typeface="Segoe UI" panose="020B0502040204020203" pitchFamily="34" charset="0"/>
              </a:rPr>
              <a:t>CCB</a:t>
            </a:r>
            <a:r>
              <a:rPr lang="pt-BR" sz="1200" dirty="0">
                <a:latin typeface="+mj-lt"/>
                <a:cs typeface="Segoe UI" panose="020B0502040204020203" pitchFamily="34" charset="0"/>
              </a:rPr>
              <a:t>.</a:t>
            </a:r>
            <a:endParaRPr lang="pt-BR" sz="1200" b="1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b="1" dirty="0">
              <a:solidFill>
                <a:srgbClr val="00B0EA"/>
              </a:solidFill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latin typeface="+mj-lt"/>
              <a:cs typeface="Segoe UI" panose="020B0502040204020203" pitchFamily="34" charset="0"/>
            </a:endParaRPr>
          </a:p>
          <a:p>
            <a:pPr defTabSz="317480">
              <a:defRPr/>
            </a:pPr>
            <a:endParaRPr lang="pt-BR" sz="1200" dirty="0">
              <a:solidFill>
                <a:srgbClr val="FF0000"/>
              </a:solidFill>
              <a:latin typeface="+mj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68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B3 com Decodificador Positivo.ai">
            <a:extLst>
              <a:ext uri="{FF2B5EF4-FFF2-40B4-BE49-F238E27FC236}">
                <a16:creationId xmlns:a16="http://schemas.microsoft.com/office/drawing/2014/main" id="{A1364683-EDB8-2E05-3241-B006AC8081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494" y="1490511"/>
            <a:ext cx="6014006" cy="345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9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Escuro">
  <a:themeElements>
    <a:clrScheme name="Custom 3">
      <a:dk1>
        <a:srgbClr val="001360"/>
      </a:dk1>
      <a:lt1>
        <a:srgbClr val="FEFFFF"/>
      </a:lt1>
      <a:dk2>
        <a:srgbClr val="00145F"/>
      </a:dk2>
      <a:lt2>
        <a:srgbClr val="EFF4FD"/>
      </a:lt2>
      <a:accent1>
        <a:srgbClr val="54C3F3"/>
      </a:accent1>
      <a:accent2>
        <a:srgbClr val="F6A635"/>
      </a:accent2>
      <a:accent3>
        <a:srgbClr val="1C24AE"/>
      </a:accent3>
      <a:accent4>
        <a:srgbClr val="5AA5FE"/>
      </a:accent4>
      <a:accent5>
        <a:srgbClr val="4A4E55"/>
      </a:accent5>
      <a:accent6>
        <a:srgbClr val="92C1FD"/>
      </a:accent6>
      <a:hlink>
        <a:srgbClr val="F6A633"/>
      </a:hlink>
      <a:folHlink>
        <a:srgbClr val="58A5FD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C68B63F4A9EA14B9C0781E50A3122B4" ma:contentTypeVersion="17" ma:contentTypeDescription="Crie um novo documento." ma:contentTypeScope="" ma:versionID="b154ab7803307a4edd477856d5a7f046">
  <xsd:schema xmlns:xsd="http://www.w3.org/2001/XMLSchema" xmlns:xs="http://www.w3.org/2001/XMLSchema" xmlns:p="http://schemas.microsoft.com/office/2006/metadata/properties" xmlns:ns2="e04a7562-6dcd-49dd-98a0-c7ad255373ac" xmlns:ns3="fb8d0a09-91a7-462b-943c-22cddecc1026" targetNamespace="http://schemas.microsoft.com/office/2006/metadata/properties" ma:root="true" ma:fieldsID="87cade751e23fdabee25736ad21b7b54" ns2:_="" ns3:_="">
    <xsd:import namespace="e04a7562-6dcd-49dd-98a0-c7ad255373ac"/>
    <xsd:import namespace="fb8d0a09-91a7-462b-943c-22cddecc10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4a7562-6dcd-49dd-98a0-c7ad255373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d7986fcc-77ff-48cb-93bf-87f58f65fb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d0a09-91a7-462b-943c-22cddecc102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981f9f3-ad1a-41f9-9fed-eda87773f21d}" ma:internalName="TaxCatchAll" ma:showField="CatchAllData" ma:web="fb8d0a09-91a7-462b-943c-22cddecc10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4a7562-6dcd-49dd-98a0-c7ad255373ac">
      <Terms xmlns="http://schemas.microsoft.com/office/infopath/2007/PartnerControls"/>
    </lcf76f155ced4ddcb4097134ff3c332f>
    <TaxCatchAll xmlns="fb8d0a09-91a7-462b-943c-22cddecc1026" xsi:nil="true"/>
  </documentManagement>
</p:properties>
</file>

<file path=customXml/itemProps1.xml><?xml version="1.0" encoding="utf-8"?>
<ds:datastoreItem xmlns:ds="http://schemas.openxmlformats.org/officeDocument/2006/customXml" ds:itemID="{119E0BA4-7157-49AF-8607-F2E0209F971E}">
  <ds:schemaRefs>
    <ds:schemaRef ds:uri="e04a7562-6dcd-49dd-98a0-c7ad255373ac"/>
    <ds:schemaRef ds:uri="fb8d0a09-91a7-462b-943c-22cddecc102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3A1DC55-DC94-4A0D-BBCC-CF57476FA5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B54085-B3D2-4EE9-A81B-208DC902C86C}">
  <ds:schemaRefs>
    <ds:schemaRef ds:uri="e04a7562-6dcd-49dd-98a0-c7ad255373ac"/>
    <ds:schemaRef ds:uri="fb8d0a09-91a7-462b-943c-22cddecc102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4aeda764-ac5d-4c78-8b24-fe1405747852}" enabled="1" method="Standard" siteId="{f9cfd8cb-c4a5-4677-b65d-3150dda310c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900</Words>
  <Application>Microsoft Office PowerPoint</Application>
  <PresentationFormat>Widescreen</PresentationFormat>
  <Paragraphs>169</Paragraphs>
  <Slides>7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Segoe UI</vt:lpstr>
      <vt:lpstr>Wingdings</vt:lpstr>
      <vt:lpstr>Tema Claro</vt:lpstr>
      <vt:lpstr>Tema Escuro</vt:lpstr>
      <vt:lpstr>Apresentação do PowerPoint</vt:lpstr>
      <vt:lpstr>E-Watcher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Guia Novos Funcionários</dc:title>
  <dc:creator>B3 - Brasil, Bolsa, Balcão</dc:creator>
  <cp:lastModifiedBy>Daniel de Souza Pinto</cp:lastModifiedBy>
  <cp:revision>2</cp:revision>
  <dcterms:created xsi:type="dcterms:W3CDTF">2021-09-20T13:35:31Z</dcterms:created>
  <dcterms:modified xsi:type="dcterms:W3CDTF">2025-04-15T17:46:47Z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aeda764-ac5d-4c78-8b24-fe1405747852_Enabled">
    <vt:lpwstr>true</vt:lpwstr>
  </property>
  <property fmtid="{D5CDD505-2E9C-101B-9397-08002B2CF9AE}" pid="3" name="MSIP_Label_4aeda764-ac5d-4c78-8b24-fe1405747852_SetDate">
    <vt:lpwstr>2021-10-07T20:58:35Z</vt:lpwstr>
  </property>
  <property fmtid="{D5CDD505-2E9C-101B-9397-08002B2CF9AE}" pid="4" name="MSIP_Label_4aeda764-ac5d-4c78-8b24-fe1405747852_Method">
    <vt:lpwstr>Standard</vt:lpwstr>
  </property>
  <property fmtid="{D5CDD505-2E9C-101B-9397-08002B2CF9AE}" pid="5" name="MSIP_Label_4aeda764-ac5d-4c78-8b24-fe1405747852_Name">
    <vt:lpwstr>4aeda764-ac5d-4c78-8b24-fe1405747852</vt:lpwstr>
  </property>
  <property fmtid="{D5CDD505-2E9C-101B-9397-08002B2CF9AE}" pid="6" name="MSIP_Label_4aeda764-ac5d-4c78-8b24-fe1405747852_SiteId">
    <vt:lpwstr>f9cfd8cb-c4a5-4677-b65d-3150dda310c9</vt:lpwstr>
  </property>
  <property fmtid="{D5CDD505-2E9C-101B-9397-08002B2CF9AE}" pid="7" name="MSIP_Label_4aeda764-ac5d-4c78-8b24-fe1405747852_ActionId">
    <vt:lpwstr>b3f53927-a6a3-4ec5-a6be-740716c02c33</vt:lpwstr>
  </property>
  <property fmtid="{D5CDD505-2E9C-101B-9397-08002B2CF9AE}" pid="8" name="MSIP_Label_4aeda764-ac5d-4c78-8b24-fe1405747852_ContentBits">
    <vt:lpwstr>2</vt:lpwstr>
  </property>
  <property fmtid="{D5CDD505-2E9C-101B-9397-08002B2CF9AE}" pid="9" name="ContentTypeId">
    <vt:lpwstr>0x0101002C68B63F4A9EA14B9C0781E50A3122B4</vt:lpwstr>
  </property>
  <property fmtid="{D5CDD505-2E9C-101B-9397-08002B2CF9AE}" pid="10" name="MediaServiceImageTags">
    <vt:lpwstr/>
  </property>
</Properties>
</file>