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4" r:id="rId4"/>
    <p:sldMasterId id="2147483781" r:id="rId5"/>
  </p:sldMasterIdLst>
  <p:notesMasterIdLst>
    <p:notesMasterId r:id="rId16"/>
  </p:notesMasterIdLst>
  <p:handoutMasterIdLst>
    <p:handoutMasterId r:id="rId17"/>
  </p:handoutMasterIdLst>
  <p:sldIdLst>
    <p:sldId id="2141412161" r:id="rId6"/>
    <p:sldId id="2146847380" r:id="rId7"/>
    <p:sldId id="2146847377" r:id="rId8"/>
    <p:sldId id="2146847381" r:id="rId9"/>
    <p:sldId id="4528" r:id="rId10"/>
    <p:sldId id="2146847385" r:id="rId11"/>
    <p:sldId id="2146847379" r:id="rId12"/>
    <p:sldId id="4701" r:id="rId13"/>
    <p:sldId id="4527" r:id="rId14"/>
    <p:sldId id="2146847383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2540619-8700-622F-6F48-DB2D65676F92}" name="Vitor Augusto Ponte Campos" initials="VA" userId="S::vitcampos@bvmf.com.br::b9dab946-15f6-4de6-8042-9826977d761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733"/>
    <a:srgbClr val="4FC3F6"/>
    <a:srgbClr val="1E23AF"/>
    <a:srgbClr val="00145F"/>
    <a:srgbClr val="001460"/>
    <a:srgbClr val="706F6F"/>
    <a:srgbClr val="F5AA1E"/>
    <a:srgbClr val="E17D1E"/>
    <a:srgbClr val="0063DE"/>
    <a:srgbClr val="FFD8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D75EB-A528-4E5B-91F9-19524F90B36D}" v="10" dt="2025-07-22T14:48:45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68" autoAdjust="0"/>
  </p:normalViewPr>
  <p:slideViewPr>
    <p:cSldViewPr snapToGrid="0">
      <p:cViewPr>
        <p:scale>
          <a:sx n="100" d="100"/>
          <a:sy n="100" d="100"/>
        </p:scale>
        <p:origin x="12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a Goncalves Picinato" userId="c31f8a55-2d52-4efb-8fce-17e583d22519" providerId="ADAL" clId="{2745A04E-477A-4872-9EFF-982C048117A5}"/>
    <pc:docChg chg="undo custSel addSld delSld modSld">
      <pc:chgData name="Fernanda Goncalves Picinato" userId="c31f8a55-2d52-4efb-8fce-17e583d22519" providerId="ADAL" clId="{2745A04E-477A-4872-9EFF-982C048117A5}" dt="2025-05-23T20:47:57.787" v="4" actId="22"/>
      <pc:docMkLst>
        <pc:docMk/>
      </pc:docMkLst>
      <pc:sldChg chg="add del">
        <pc:chgData name="Fernanda Goncalves Picinato" userId="c31f8a55-2d52-4efb-8fce-17e583d22519" providerId="ADAL" clId="{2745A04E-477A-4872-9EFF-982C048117A5}" dt="2025-05-22T20:41:29.328" v="1" actId="47"/>
        <pc:sldMkLst>
          <pc:docMk/>
          <pc:sldMk cId="1398172002" sldId="4528"/>
        </pc:sldMkLst>
      </pc:sldChg>
      <pc:sldChg chg="addSp delSp new mod">
        <pc:chgData name="Fernanda Goncalves Picinato" userId="c31f8a55-2d52-4efb-8fce-17e583d22519" providerId="ADAL" clId="{2745A04E-477A-4872-9EFF-982C048117A5}" dt="2025-05-23T20:47:57.787" v="4" actId="22"/>
        <pc:sldMkLst>
          <pc:docMk/>
          <pc:sldMk cId="3440038786" sldId="2146847384"/>
        </pc:sldMkLst>
      </pc:sldChg>
    </pc:docChg>
  </pc:docChgLst>
  <pc:docChgLst>
    <pc:chgData name="Fernanda Goncalves Picinato" userId="c31f8a55-2d52-4efb-8fce-17e583d22519" providerId="ADAL" clId="{295D75EB-A528-4E5B-91F9-19524F90B36D}"/>
    <pc:docChg chg="custSel addSld delSld modSld sldOrd">
      <pc:chgData name="Fernanda Goncalves Picinato" userId="c31f8a55-2d52-4efb-8fce-17e583d22519" providerId="ADAL" clId="{295D75EB-A528-4E5B-91F9-19524F90B36D}" dt="2025-07-22T14:48:45.498" v="62"/>
      <pc:docMkLst>
        <pc:docMk/>
      </pc:docMkLst>
      <pc:sldChg chg="delSp modSp del mod">
        <pc:chgData name="Fernanda Goncalves Picinato" userId="c31f8a55-2d52-4efb-8fce-17e583d22519" providerId="ADAL" clId="{295D75EB-A528-4E5B-91F9-19524F90B36D}" dt="2025-07-22T14:45:21.152" v="23" actId="47"/>
        <pc:sldMkLst>
          <pc:docMk/>
          <pc:sldMk cId="721240906" sldId="257"/>
        </pc:sldMkLst>
        <pc:spChg chg="mod">
          <ac:chgData name="Fernanda Goncalves Picinato" userId="c31f8a55-2d52-4efb-8fce-17e583d22519" providerId="ADAL" clId="{295D75EB-A528-4E5B-91F9-19524F90B36D}" dt="2025-07-22T14:42:24.343" v="3" actId="5793"/>
          <ac:spMkLst>
            <pc:docMk/>
            <pc:sldMk cId="721240906" sldId="257"/>
            <ac:spMk id="6" creationId="{F23ACFA2-1B60-1AB0-9086-51F44DFD1AD0}"/>
          </ac:spMkLst>
        </pc:spChg>
        <pc:spChg chg="del">
          <ac:chgData name="Fernanda Goncalves Picinato" userId="c31f8a55-2d52-4efb-8fce-17e583d22519" providerId="ADAL" clId="{295D75EB-A528-4E5B-91F9-19524F90B36D}" dt="2025-07-22T14:42:26.973" v="4" actId="478"/>
          <ac:spMkLst>
            <pc:docMk/>
            <pc:sldMk cId="721240906" sldId="257"/>
            <ac:spMk id="7" creationId="{087EAB0B-DF6B-711B-2949-665C54506D5B}"/>
          </ac:spMkLst>
        </pc:spChg>
      </pc:sldChg>
      <pc:sldChg chg="add">
        <pc:chgData name="Fernanda Goncalves Picinato" userId="c31f8a55-2d52-4efb-8fce-17e583d22519" providerId="ADAL" clId="{295D75EB-A528-4E5B-91F9-19524F90B36D}" dt="2025-07-22T14:48:37.798" v="61"/>
        <pc:sldMkLst>
          <pc:docMk/>
          <pc:sldMk cId="1398172002" sldId="4528"/>
        </pc:sldMkLst>
      </pc:sldChg>
      <pc:sldChg chg="addSp delSp modSp new del mod ord">
        <pc:chgData name="Fernanda Goncalves Picinato" userId="c31f8a55-2d52-4efb-8fce-17e583d22519" providerId="ADAL" clId="{295D75EB-A528-4E5B-91F9-19524F90B36D}" dt="2025-07-22T14:47:59.278" v="60" actId="47"/>
        <pc:sldMkLst>
          <pc:docMk/>
          <pc:sldMk cId="2385221056" sldId="2146847384"/>
        </pc:sldMkLst>
        <pc:spChg chg="del">
          <ac:chgData name="Fernanda Goncalves Picinato" userId="c31f8a55-2d52-4efb-8fce-17e583d22519" providerId="ADAL" clId="{295D75EB-A528-4E5B-91F9-19524F90B36D}" dt="2025-07-22T14:43:55.390" v="9" actId="478"/>
          <ac:spMkLst>
            <pc:docMk/>
            <pc:sldMk cId="2385221056" sldId="2146847384"/>
            <ac:spMk id="2" creationId="{9FDA5D90-7117-C504-2EB9-CE9B2A1B89B1}"/>
          </ac:spMkLst>
        </pc:spChg>
        <pc:spChg chg="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4" creationId="{31A333AB-71C4-86EF-541A-D0CAF9AC8219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6" creationId="{AC5AF191-D891-D93B-6A90-5CF412849021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7" creationId="{D37DEF19-CFDA-830D-CD2A-25D79A22A830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8" creationId="{725D889B-4CF8-B4B1-415A-010A5E6E8E7D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10" creationId="{2625D381-D71A-FA08-B1A1-668CEF9108DF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11" creationId="{BB20A032-8711-7C5C-368B-5CB604D15F15}"/>
          </ac:spMkLst>
        </pc:spChg>
        <pc:spChg chg="del">
          <ac:chgData name="Fernanda Goncalves Picinato" userId="c31f8a55-2d52-4efb-8fce-17e583d22519" providerId="ADAL" clId="{295D75EB-A528-4E5B-91F9-19524F90B36D}" dt="2025-07-22T14:46:37.780" v="45" actId="478"/>
          <ac:spMkLst>
            <pc:docMk/>
            <pc:sldMk cId="2385221056" sldId="2146847384"/>
            <ac:spMk id="12" creationId="{B3583CA0-D99E-C5EF-C510-2736CFA369C8}"/>
          </ac:spMkLst>
        </pc:spChg>
        <pc:spChg chg="del mod">
          <ac:chgData name="Fernanda Goncalves Picinato" userId="c31f8a55-2d52-4efb-8fce-17e583d22519" providerId="ADAL" clId="{295D75EB-A528-4E5B-91F9-19524F90B36D}" dt="2025-07-22T14:46:37.780" v="45" actId="478"/>
          <ac:spMkLst>
            <pc:docMk/>
            <pc:sldMk cId="2385221056" sldId="2146847384"/>
            <ac:spMk id="13" creationId="{5ECBEE98-7D0B-E1B4-FACD-F341732DED0E}"/>
          </ac:spMkLst>
        </pc:spChg>
        <pc:spChg chg="add del mod">
          <ac:chgData name="Fernanda Goncalves Picinato" userId="c31f8a55-2d52-4efb-8fce-17e583d22519" providerId="ADAL" clId="{295D75EB-A528-4E5B-91F9-19524F90B36D}" dt="2025-07-22T14:46:37.780" v="45" actId="478"/>
          <ac:spMkLst>
            <pc:docMk/>
            <pc:sldMk cId="2385221056" sldId="2146847384"/>
            <ac:spMk id="14" creationId="{8A5B5BD3-2CD2-8C14-FB9F-C0D7145771AD}"/>
          </ac:spMkLst>
        </pc:spChg>
        <pc:spChg chg="add del mod">
          <ac:chgData name="Fernanda Goncalves Picinato" userId="c31f8a55-2d52-4efb-8fce-17e583d22519" providerId="ADAL" clId="{295D75EB-A528-4E5B-91F9-19524F90B36D}" dt="2025-07-22T14:46:37.780" v="45" actId="478"/>
          <ac:spMkLst>
            <pc:docMk/>
            <pc:sldMk cId="2385221056" sldId="2146847384"/>
            <ac:spMk id="15" creationId="{B61C00E4-99F8-0DE2-1907-993FD6DE4D0D}"/>
          </ac:spMkLst>
        </pc:spChg>
        <pc:spChg chg="mod">
          <ac:chgData name="Fernanda Goncalves Picinato" userId="c31f8a55-2d52-4efb-8fce-17e583d22519" providerId="ADAL" clId="{295D75EB-A528-4E5B-91F9-19524F90B36D}" dt="2025-07-22T14:44:55.604" v="17" actId="207"/>
          <ac:spMkLst>
            <pc:docMk/>
            <pc:sldMk cId="2385221056" sldId="2146847384"/>
            <ac:spMk id="16" creationId="{BA35D0F7-016D-329F-4C2F-245DC060D734}"/>
          </ac:spMkLst>
        </pc:spChg>
        <pc:spChg chg="mod">
          <ac:chgData name="Fernanda Goncalves Picinato" userId="c31f8a55-2d52-4efb-8fce-17e583d22519" providerId="ADAL" clId="{295D75EB-A528-4E5B-91F9-19524F90B36D}" dt="2025-07-22T14:45:04.053" v="20" actId="207"/>
          <ac:spMkLst>
            <pc:docMk/>
            <pc:sldMk cId="2385221056" sldId="2146847384"/>
            <ac:spMk id="17" creationId="{44B38AEB-6FF2-97D3-4F9B-1699000AE624}"/>
          </ac:spMkLst>
        </pc:spChg>
        <pc:spChg chg="add del mod">
          <ac:chgData name="Fernanda Goncalves Picinato" userId="c31f8a55-2d52-4efb-8fce-17e583d22519" providerId="ADAL" clId="{295D75EB-A528-4E5B-91F9-19524F90B36D}" dt="2025-07-22T14:45:18.142" v="22" actId="478"/>
          <ac:spMkLst>
            <pc:docMk/>
            <pc:sldMk cId="2385221056" sldId="2146847384"/>
            <ac:spMk id="18" creationId="{D52A3BAC-0E86-CBA1-2622-B145F3DABE93}"/>
          </ac:spMkLst>
        </pc:spChg>
        <pc:spChg chg="add mod">
          <ac:chgData name="Fernanda Goncalves Picinato" userId="c31f8a55-2d52-4efb-8fce-17e583d22519" providerId="ADAL" clId="{295D75EB-A528-4E5B-91F9-19524F90B36D}" dt="2025-07-22T14:46:02.920" v="42" actId="1036"/>
          <ac:spMkLst>
            <pc:docMk/>
            <pc:sldMk cId="2385221056" sldId="2146847384"/>
            <ac:spMk id="19" creationId="{7827F866-440A-7BD7-0EA0-15E64C630E7D}"/>
          </ac:spMkLst>
        </pc:spChg>
        <pc:spChg chg="del">
          <ac:chgData name="Fernanda Goncalves Picinato" userId="c31f8a55-2d52-4efb-8fce-17e583d22519" providerId="ADAL" clId="{295D75EB-A528-4E5B-91F9-19524F90B36D}" dt="2025-07-22T14:46:35.456" v="44" actId="478"/>
          <ac:spMkLst>
            <pc:docMk/>
            <pc:sldMk cId="2385221056" sldId="2146847384"/>
            <ac:spMk id="21" creationId="{4EC91FBF-BD9B-C61D-F100-530E4E878FC6}"/>
          </ac:spMkLst>
        </pc:spChg>
        <pc:spChg chg="add mod">
          <ac:chgData name="Fernanda Goncalves Picinato" userId="c31f8a55-2d52-4efb-8fce-17e583d22519" providerId="ADAL" clId="{295D75EB-A528-4E5B-91F9-19524F90B36D}" dt="2025-07-22T14:45:16.270" v="21" actId="1076"/>
          <ac:spMkLst>
            <pc:docMk/>
            <pc:sldMk cId="2385221056" sldId="2146847384"/>
            <ac:spMk id="22" creationId="{6C0FAFDD-5D1E-AC85-6B2A-CAFA2065C5D9}"/>
          </ac:spMkLst>
        </pc:spChg>
        <pc:cxnChg chg="del mod">
          <ac:chgData name="Fernanda Goncalves Picinato" userId="c31f8a55-2d52-4efb-8fce-17e583d22519" providerId="ADAL" clId="{295D75EB-A528-4E5B-91F9-19524F90B36D}" dt="2025-07-22T14:46:44.404" v="47" actId="21"/>
          <ac:cxnSpMkLst>
            <pc:docMk/>
            <pc:sldMk cId="2385221056" sldId="2146847384"/>
            <ac:cxnSpMk id="20" creationId="{F6F1C215-546D-079F-5A6A-B771295E2497}"/>
          </ac:cxnSpMkLst>
        </pc:cxnChg>
      </pc:sldChg>
      <pc:sldChg chg="del">
        <pc:chgData name="Fernanda Goncalves Picinato" userId="c31f8a55-2d52-4efb-8fce-17e583d22519" providerId="ADAL" clId="{295D75EB-A528-4E5B-91F9-19524F90B36D}" dt="2025-07-22T14:41:58.715" v="0" actId="2696"/>
        <pc:sldMkLst>
          <pc:docMk/>
          <pc:sldMk cId="3440038786" sldId="2146847384"/>
        </pc:sldMkLst>
      </pc:sldChg>
      <pc:sldChg chg="addSp modSp new mod ord">
        <pc:chgData name="Fernanda Goncalves Picinato" userId="c31f8a55-2d52-4efb-8fce-17e583d22519" providerId="ADAL" clId="{295D75EB-A528-4E5B-91F9-19524F90B36D}" dt="2025-07-22T14:48:45.498" v="62"/>
        <pc:sldMkLst>
          <pc:docMk/>
          <pc:sldMk cId="1140585588" sldId="2146847385"/>
        </pc:sldMkLst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4" creationId="{F70B50DC-B6A5-BB85-CC62-7B5C507AC3F3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9" creationId="{BE77BF98-DCC7-149B-C953-B459ED0DD8CB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1" creationId="{744AEEAD-EFD8-A965-F1CC-DC5698B1F6B0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2" creationId="{C103804B-5900-88E3-FD44-3D47976AEDFD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4" creationId="{B65B4BCE-3DE4-414B-91E3-D160FC24E15D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6" creationId="{BCB1EE71-F9C9-457B-8928-F6C59B136ED3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7" creationId="{C4907380-E112-C283-DCF3-9B41C40AEAB3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18" creationId="{64E6C2E9-B9DA-77B5-6030-284FFD6C6E01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21" creationId="{A656F4A5-CB65-9C12-8149-A75550478764}"/>
          </ac:spMkLst>
        </pc:spChg>
        <pc:spChg chg="add mod">
          <ac:chgData name="Fernanda Goncalves Picinato" userId="c31f8a55-2d52-4efb-8fce-17e583d22519" providerId="ADAL" clId="{295D75EB-A528-4E5B-91F9-19524F90B36D}" dt="2025-07-22T14:45:51.239" v="27"/>
          <ac:spMkLst>
            <pc:docMk/>
            <pc:sldMk cId="1140585588" sldId="2146847385"/>
            <ac:spMk id="22" creationId="{21D14AC8-698A-3FC0-FD2B-486C7F9E238B}"/>
          </ac:spMkLst>
        </pc:spChg>
        <pc:spChg chg="add mod">
          <ac:chgData name="Fernanda Goncalves Picinato" userId="c31f8a55-2d52-4efb-8fce-17e583d22519" providerId="ADAL" clId="{295D75EB-A528-4E5B-91F9-19524F90B36D}" dt="2025-07-22T14:47:02.910" v="50" actId="1076"/>
          <ac:spMkLst>
            <pc:docMk/>
            <pc:sldMk cId="1140585588" sldId="2146847385"/>
            <ac:spMk id="23" creationId="{1007D342-E545-5D19-A60A-5019858A6BE9}"/>
          </ac:spMkLst>
        </pc:spChg>
        <pc:spChg chg="add mod">
          <ac:chgData name="Fernanda Goncalves Picinato" userId="c31f8a55-2d52-4efb-8fce-17e583d22519" providerId="ADAL" clId="{295D75EB-A528-4E5B-91F9-19524F90B36D}" dt="2025-07-22T14:47:02.910" v="50" actId="1076"/>
          <ac:spMkLst>
            <pc:docMk/>
            <pc:sldMk cId="1140585588" sldId="2146847385"/>
            <ac:spMk id="24" creationId="{39DDACF2-D6D2-D8D4-0090-2050A59F7C62}"/>
          </ac:spMkLst>
        </pc:spChg>
        <pc:spChg chg="add mod">
          <ac:chgData name="Fernanda Goncalves Picinato" userId="c31f8a55-2d52-4efb-8fce-17e583d22519" providerId="ADAL" clId="{295D75EB-A528-4E5B-91F9-19524F90B36D}" dt="2025-07-22T14:47:02.910" v="50" actId="1076"/>
          <ac:spMkLst>
            <pc:docMk/>
            <pc:sldMk cId="1140585588" sldId="2146847385"/>
            <ac:spMk id="25" creationId="{C228AA04-E27C-7D91-DE24-B1D1F0F1FF00}"/>
          </ac:spMkLst>
        </pc:spChg>
        <pc:spChg chg="add mod">
          <ac:chgData name="Fernanda Goncalves Picinato" userId="c31f8a55-2d52-4efb-8fce-17e583d22519" providerId="ADAL" clId="{295D75EB-A528-4E5B-91F9-19524F90B36D}" dt="2025-07-22T14:47:05.881" v="51" actId="14100"/>
          <ac:spMkLst>
            <pc:docMk/>
            <pc:sldMk cId="1140585588" sldId="2146847385"/>
            <ac:spMk id="26" creationId="{FF037FC9-3A42-260E-627A-C1CA1C890A7A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28" creationId="{11C099F2-5D66-00F0-F4DC-CB72C5A83206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29" creationId="{2C6B6E39-5E90-156C-1F32-BABBE0B8E990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0" creationId="{912D8A73-51AF-1B5E-3150-4E6C4499A480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1" creationId="{F3F7B43B-A4A3-02FB-74A6-27C00BF445E3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3" creationId="{14BC33E6-58CA-56A9-D5AB-BE88F806BA4C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5" creationId="{7E4F55F9-5CC1-FABC-126E-3EC66FCA9610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6" creationId="{665F879B-8C6B-B5E6-5300-042E9286A0F1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7" creationId="{932EA901-00EF-0A69-EADC-888F14E38267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8" creationId="{0718B691-9EA6-13C0-C0F2-713FCA31D04F}"/>
          </ac:spMkLst>
        </pc:spChg>
        <pc:spChg chg="add mod">
          <ac:chgData name="Fernanda Goncalves Picinato" userId="c31f8a55-2d52-4efb-8fce-17e583d22519" providerId="ADAL" clId="{295D75EB-A528-4E5B-91F9-19524F90B36D}" dt="2025-07-22T14:47:26.953" v="53" actId="1076"/>
          <ac:spMkLst>
            <pc:docMk/>
            <pc:sldMk cId="1140585588" sldId="2146847385"/>
            <ac:spMk id="39" creationId="{BCE0DB59-3867-3C17-9056-50BF28170CF8}"/>
          </ac:spMkLst>
        </pc:spChg>
        <pc:spChg chg="add mod">
          <ac:chgData name="Fernanda Goncalves Picinato" userId="c31f8a55-2d52-4efb-8fce-17e583d22519" providerId="ADAL" clId="{295D75EB-A528-4E5B-91F9-19524F90B36D}" dt="2025-07-22T14:47:56.823" v="59" actId="1076"/>
          <ac:spMkLst>
            <pc:docMk/>
            <pc:sldMk cId="1140585588" sldId="2146847385"/>
            <ac:spMk id="40" creationId="{605A1614-56D5-31DF-00EC-EFA845C7E15C}"/>
          </ac:spMkLst>
        </pc:spChg>
        <pc:spChg chg="add mod">
          <ac:chgData name="Fernanda Goncalves Picinato" userId="c31f8a55-2d52-4efb-8fce-17e583d22519" providerId="ADAL" clId="{295D75EB-A528-4E5B-91F9-19524F90B36D}" dt="2025-07-22T14:48:45.498" v="62"/>
          <ac:spMkLst>
            <pc:docMk/>
            <pc:sldMk cId="1140585588" sldId="2146847385"/>
            <ac:spMk id="41" creationId="{9D737417-48FA-36F7-8061-6BF63A4E01B7}"/>
          </ac:spMkLst>
        </pc:spChg>
        <pc:cxnChg chg="add mod">
          <ac:chgData name="Fernanda Goncalves Picinato" userId="c31f8a55-2d52-4efb-8fce-17e583d22519" providerId="ADAL" clId="{295D75EB-A528-4E5B-91F9-19524F90B36D}" dt="2025-07-22T14:47:38.775" v="57" actId="1037"/>
          <ac:cxnSpMkLst>
            <pc:docMk/>
            <pc:sldMk cId="1140585588" sldId="2146847385"/>
            <ac:cxnSpMk id="27" creationId="{F6F1C215-546D-079F-5A6A-B771295E2497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2DD765-1A42-BF40-85D3-D9F8E47CF3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0F195F-74B6-5C43-9F2B-06D70D2A1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A104F-31CF-D743-B111-E1AA132C7C37}" type="datetimeFigureOut">
              <a:rPr lang="pt-BR" smtClean="0"/>
              <a:t>22/07/2025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A055D-8ED4-DB4D-BA67-88549366F0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B3497-2279-5946-ADDF-D7F3FBDA2C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55813-7CA9-2549-8EA2-CEF552D593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234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AE22E-8041-144A-8E15-620BB82C6571}" type="datetimeFigureOut">
              <a:rPr lang="pt-BR" smtClean="0"/>
              <a:t>22/07/2025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94ACF-5C63-374B-A977-FAD6135989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17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Nova solução da B3 que oferece monitoramento em tempo real das operações de todos os </a:t>
            </a:r>
            <a:r>
              <a:rPr lang="pt-BR" dirty="0" err="1"/>
              <a:t>Ifs</a:t>
            </a:r>
            <a:r>
              <a:rPr lang="pt-BR" dirty="0"/>
              <a:t> realizadas na plataforma de Negociação de Balcão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248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800" dirty="0">
                <a:effectLst/>
                <a:latin typeface="Calibri" panose="020F0502020204030204" pitchFamily="34" charset="0"/>
              </a:rPr>
              <a:t>Event </a:t>
            </a:r>
            <a:r>
              <a:rPr lang="pt-BR" sz="1800" dirty="0" err="1">
                <a:effectLst/>
                <a:latin typeface="Calibri" panose="020F0502020204030204" pitchFamily="34" charset="0"/>
              </a:rPr>
              <a:t>Driven</a:t>
            </a:r>
            <a:r>
              <a:rPr lang="pt-BR" sz="1800" dirty="0">
                <a:effectLst/>
                <a:latin typeface="Calibri" panose="020F0502020204030204" pitchFamily="34" charset="0"/>
              </a:rPr>
              <a:t>: orientado a eventos, então toda operação que tiver uma atualização irá gerar uma mensagem em formato JSON.</a:t>
            </a:r>
          </a:p>
          <a:p>
            <a:endParaRPr lang="pt-BR" sz="1800" dirty="0">
              <a:effectLst/>
              <a:latin typeface="Calibri" panose="020F0502020204030204" pitchFamily="34" charset="0"/>
            </a:endParaRPr>
          </a:p>
          <a:p>
            <a:r>
              <a:rPr lang="pt-BR" sz="1800" dirty="0">
                <a:effectLst/>
                <a:latin typeface="Calibri" panose="020F0502020204030204" pitchFamily="34" charset="0"/>
              </a:rPr>
              <a:t>mensagens de Operações: quando pelo menos uma das partes tiver a conta cadastrada no E-</a:t>
            </a:r>
            <a:r>
              <a:rPr lang="pt-BR" sz="1800" dirty="0" err="1">
                <a:effectLst/>
                <a:latin typeface="Calibri" panose="020F0502020204030204" pitchFamily="34" charset="0"/>
              </a:rPr>
              <a:t>watcher</a:t>
            </a:r>
            <a:r>
              <a:rPr lang="pt-BR" sz="1800" dirty="0">
                <a:effectLst/>
                <a:latin typeface="Calibri" panose="020F0502020204030204" pitchFamily="34" charset="0"/>
              </a:rPr>
              <a:t>.</a:t>
            </a:r>
          </a:p>
          <a:p>
            <a:endParaRPr lang="pt-BR" sz="1800" dirty="0">
              <a:effectLst/>
              <a:latin typeface="Calibri" panose="020F0502020204030204" pitchFamily="34" charset="0"/>
            </a:endParaRPr>
          </a:p>
          <a:p>
            <a:r>
              <a:rPr lang="pt-BR" sz="1800" dirty="0">
                <a:effectLst/>
                <a:latin typeface="Calibri" panose="020F0502020204030204" pitchFamily="34" charset="0"/>
              </a:rPr>
              <a:t>Plataforma de Streaming:</a:t>
            </a:r>
          </a:p>
          <a:p>
            <a:r>
              <a:rPr lang="pt-BR" sz="1800" dirty="0">
                <a:effectLst/>
                <a:latin typeface="Calibri" panose="020F0502020204030204" pitchFamily="34" charset="0"/>
              </a:rPr>
              <a:t>OCI streaming: disponibiliza as mensagens em Tempo Real (NRT: consideramos o tempo máximo de até 1 minuto) em um tópico Kafka exclusivo do participante. A mensagem fica disponível por 24 horas.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113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800" b="1" spc="-50" dirty="0">
                <a:solidFill>
                  <a:srgbClr val="00145F"/>
                </a:solidFill>
              </a:rPr>
              <a:t>Eficiência Operacional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000" spc="-50" dirty="0">
                <a:solidFill>
                  <a:srgbClr val="002060"/>
                </a:solidFill>
              </a:rPr>
              <a:t>Conciliação em D0 ao invés de D1 ou D2. gerando </a:t>
            </a:r>
            <a:r>
              <a:rPr lang="pt-BR" sz="1000" spc="-50" dirty="0" err="1">
                <a:solidFill>
                  <a:srgbClr val="002060"/>
                </a:solidFill>
              </a:rPr>
              <a:t>eficiencia</a:t>
            </a:r>
            <a:r>
              <a:rPr lang="pt-BR" sz="1000" spc="-50" dirty="0">
                <a:solidFill>
                  <a:srgbClr val="002060"/>
                </a:solidFill>
              </a:rPr>
              <a:t> relação ao consumo de arquivos de retorno de processamento e conciliação.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1000" spc="-50" dirty="0">
              <a:solidFill>
                <a:srgbClr val="00206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b="1" spc="-50" dirty="0">
                <a:solidFill>
                  <a:srgbClr val="5AA5FF"/>
                </a:solidFill>
              </a:rPr>
              <a:t>Automatização de Processos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200" b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Independência de telas de consulta, porque é como se fosse um espelho do </a:t>
            </a:r>
            <a:r>
              <a:rPr lang="pt-BR" sz="1200" b="0" dirty="0" err="1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NoMe</a:t>
            </a:r>
            <a:r>
              <a:rPr lang="pt-BR" sz="1200" b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1200" dirty="0">
              <a:effectLst/>
              <a:latin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1200" b="1" spc="-50" dirty="0">
                <a:solidFill>
                  <a:srgbClr val="F6A733"/>
                </a:solidFill>
              </a:rPr>
              <a:t>Redução de custos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spc="-50" dirty="0">
                <a:solidFill>
                  <a:srgbClr val="002060"/>
                </a:solidFill>
              </a:rPr>
              <a:t>Devido ao acompanhamento automatizado de operações em tempo real, especialmente próximo ao fechamento das grades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564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Configuração</a:t>
            </a:r>
          </a:p>
          <a:p>
            <a:pPr marL="228600" indent="-228600">
              <a:buAutoNum type="arabicParenR"/>
            </a:pPr>
            <a:endParaRPr lang="pt-BR" dirty="0"/>
          </a:p>
          <a:p>
            <a:pPr marL="228600" indent="-228600">
              <a:buAutoNum type="arabicParenR"/>
            </a:pPr>
            <a:r>
              <a:rPr lang="pt-BR" dirty="0"/>
              <a:t>Criação do tópico do participante na OCI streaming (vocês enviaram para um nós um IP </a:t>
            </a:r>
            <a:r>
              <a:rPr lang="pt-BR" dirty="0" err="1"/>
              <a:t>nateado</a:t>
            </a:r>
            <a:r>
              <a:rPr lang="pt-BR" dirty="0"/>
              <a:t> na RTM)</a:t>
            </a:r>
          </a:p>
          <a:p>
            <a:pPr marL="228600" indent="-228600">
              <a:buAutoNum type="arabicParenR"/>
            </a:pPr>
            <a:r>
              <a:rPr lang="pt-BR" dirty="0"/>
              <a:t>Envio das credenciais</a:t>
            </a:r>
          </a:p>
          <a:p>
            <a:pPr marL="228600" indent="-228600">
              <a:buAutoNum type="arabicParenR"/>
            </a:pPr>
            <a:r>
              <a:rPr lang="pt-BR" dirty="0"/>
              <a:t>Configuramos a rota na RTM para que </a:t>
            </a:r>
            <a:r>
              <a:rPr lang="pt-BR" dirty="0" err="1"/>
              <a:t>vcs</a:t>
            </a:r>
            <a:r>
              <a:rPr lang="pt-BR" dirty="0"/>
              <a:t> acessem o OCI streaming</a:t>
            </a:r>
          </a:p>
          <a:p>
            <a:pPr marL="228600" indent="-228600">
              <a:buAutoNum type="arabicParenR"/>
            </a:pPr>
            <a:endParaRPr lang="pt-BR" dirty="0"/>
          </a:p>
          <a:p>
            <a:pPr marL="0" indent="0">
              <a:buNone/>
            </a:pPr>
            <a:r>
              <a:rPr lang="pt-BR" dirty="0"/>
              <a:t>Agora no funcionamento:</a:t>
            </a:r>
          </a:p>
          <a:p>
            <a:pPr marL="0" indent="0">
              <a:buNone/>
            </a:pPr>
            <a:endParaRPr lang="pt-BR" dirty="0"/>
          </a:p>
          <a:p>
            <a:pPr marL="228600" indent="-228600">
              <a:buAutoNum type="arabicParenR"/>
            </a:pPr>
            <a:r>
              <a:rPr lang="pt-BR" dirty="0"/>
              <a:t>a B3 cria os eventos no tópico Kafka específico do participante. Logo após, em um minuto, os clientes se autenticam e consomem informações de seus tópicos. As mensagens ficam disponibilizadas para o consumo por até 24 horas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9DEB7-4740-43E0-A82B-801731A8F72D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022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pt-BR" b="1" i="0" dirty="0">
                <a:solidFill>
                  <a:srgbClr val="FFFFFF"/>
                </a:solidFill>
                <a:effectLst/>
                <a:latin typeface="Inter"/>
              </a:rPr>
              <a:t>Mensagens de Operações</a:t>
            </a:r>
            <a:r>
              <a:rPr lang="pt-BR" b="0" i="0" dirty="0">
                <a:solidFill>
                  <a:srgbClr val="FFFFFF"/>
                </a:solidFill>
                <a:effectLst/>
                <a:latin typeface="Inter"/>
              </a:rPr>
              <a:t>: Pense nelas como ordens ou comandos que dizem ao sistema o que fazer.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t-BR" b="1" i="0" dirty="0">
                <a:solidFill>
                  <a:srgbClr val="FFFFFF"/>
                </a:solidFill>
                <a:effectLst/>
                <a:latin typeface="Inter"/>
              </a:rPr>
              <a:t>Mensagens de Características</a:t>
            </a:r>
            <a:r>
              <a:rPr lang="pt-BR" b="0" i="0" dirty="0">
                <a:solidFill>
                  <a:srgbClr val="FFFFFF"/>
                </a:solidFill>
                <a:effectLst/>
                <a:latin typeface="Inter"/>
              </a:rPr>
              <a:t>: Considere essas mensagens como relatórios ou atualizações que informam sobre o que está acontecendo no sistema.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662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771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260000"/>
            <a:ext cx="10515600" cy="536445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216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2pPr marL="531813" indent="-173038">
              <a:defRPr/>
            </a:lvl2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 descr="Uma imagem contendo Texto&#10;&#10;Descrição gerada automaticamente">
            <a:extLst>
              <a:ext uri="{FF2B5EF4-FFF2-40B4-BE49-F238E27FC236}">
                <a16:creationId xmlns:a16="http://schemas.microsoft.com/office/drawing/2014/main" id="{FABAB2C6-3F60-A3BB-0A73-DA035FAD3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7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8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2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0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895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62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08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11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54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900000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80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31813" indent="-173038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387254"/>
            <a:ext cx="3025140" cy="301835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accent1"/>
                </a:solidFill>
              </a:rPr>
              <a:t>iMERCADO</a:t>
            </a:r>
            <a:r>
              <a:rPr lang="en-US" sz="1200" b="1" spc="-50">
                <a:solidFill>
                  <a:schemeClr val="accent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24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1559607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3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7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6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6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92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144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5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900000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80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31813" indent="-173038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270000"/>
            <a:ext cx="3025140" cy="301835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bg1"/>
                </a:solidFill>
              </a:rPr>
              <a:t>iMERCADO</a:t>
            </a:r>
            <a:r>
              <a:rPr lang="en-US" sz="1200" b="1" spc="-50">
                <a:solidFill>
                  <a:schemeClr val="bg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25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35DA4A42-C9CC-F6EA-DF6D-6F309E6FB141}"/>
              </a:ext>
            </a:extLst>
          </p:cNvPr>
          <p:cNvSpPr/>
          <p:nvPr userDrawn="1"/>
        </p:nvSpPr>
        <p:spPr>
          <a:xfrm>
            <a:off x="8214063" y="0"/>
            <a:ext cx="398608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170000"/>
            <a:ext cx="7200000" cy="5015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808038" algn="l"/>
              </a:tabLst>
              <a:defRPr lang="pt-BR" sz="3200" b="0" kern="1200" spc="-13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None/>
            </a:pPr>
            <a:r>
              <a:rPr lang="pt-BR"/>
              <a:t>Título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270000"/>
            <a:ext cx="3025140" cy="301835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accent1"/>
                </a:solidFill>
              </a:rPr>
              <a:t>iMERCADO</a:t>
            </a:r>
            <a:r>
              <a:rPr lang="en-US" sz="1200" b="1" spc="-50">
                <a:solidFill>
                  <a:schemeClr val="accent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1" name="Espaço Reservado para Texto 120">
            <a:extLst>
              <a:ext uri="{FF2B5EF4-FFF2-40B4-BE49-F238E27FC236}">
                <a16:creationId xmlns:a16="http://schemas.microsoft.com/office/drawing/2014/main" id="{C7B80F96-CB6F-25EB-72C0-00368C5FF7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900000"/>
            <a:ext cx="7200000" cy="257669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808038" algn="l"/>
              </a:tabLst>
              <a:defRPr lang="pt-BR" sz="1600" b="1" kern="1200" spc="-30" baseline="0" dirty="0">
                <a:solidFill>
                  <a:srgbClr val="5AA5FF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pt-BR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86073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E382F7-C9E0-4942-9ADE-BC4767C07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546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C5DAFB5E-18B7-164F-A21B-5553CEDE6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10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DF651ACD-BCF4-4F45-8E13-9EBB037FF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622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B6BA6C3E-BD60-134D-811E-7B09FBE78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08BA4CE2-92AA-3443-A89F-2A0B8BD86B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834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BF99DDA3-C0BD-1443-978E-06E59B919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6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5AA06547-342F-8F49-BCC3-704975C01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7" y="0"/>
            <a:ext cx="12184063" cy="6858000"/>
          </a:xfrm>
          <a:prstGeom prst="rect">
            <a:avLst/>
          </a:prstGeom>
        </p:spPr>
      </p:pic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9D93DAEC-3AF6-6946-B171-91BC428EB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21C32FB1-A064-764B-BBE6-949604DEB0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875FAE93-642E-9B42-AE57-F58E5335E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43018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287498E-4207-3649-929D-5B005A0406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A3C8B3-493B-1F41-B9DF-20D9474F5D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12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2AC18E-F0EA-B744-9E16-47302D425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C2C49-06B1-054E-B03A-15CA4D8164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89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2095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3F30BBB-5D9A-7649-8685-054CD7E95A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096B4D-8A87-DD4B-AE48-F7CF606729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15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F30DB44-47C8-8E4E-8F90-608A60B2ED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83124" y="1078263"/>
            <a:ext cx="3108876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2CD715-552C-B048-862B-CD3ED88182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76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6478C7-B3DB-3B4C-A7AE-7B69087FF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998328-395B-B54D-B712-850186CF95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6309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408D81-DCAB-4942-A5B0-D27434896E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AE57F8-888F-FD4B-8EF2-25F0037BF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80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99B2B66-88C8-184A-B0B3-60347E105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784811-79F7-452C-997B-78406C6B139B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82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87008" y="22578"/>
            <a:ext cx="6104992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18C86-6C14-0C40-85C7-2BFA581A2D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079675-A369-4483-8B89-568BD5B06C94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58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758A5-D591-BB4E-8BFE-092E974AF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18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15D5487-018C-314C-AF6A-FA9F6C79F3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9160B9A-DDB2-9B4B-A2C7-961CB8451B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23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682660-3A32-40FA-91A5-F43F14BD4F5F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549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EC508915-16D7-426C-A4CB-D190C7C0EBB7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330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96000" y="22578"/>
            <a:ext cx="6096000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B2156D-B4A8-8F4E-A87B-AE911CC1CF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3" name="Rectangle 11">
            <a:extLst>
              <a:ext uri="{FF2B5EF4-FFF2-40B4-BE49-F238E27FC236}">
                <a16:creationId xmlns:a16="http://schemas.microsoft.com/office/drawing/2014/main" id="{71A6E24C-CFF8-47DB-97F5-E8DC39F6597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84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80A2C8-B5CE-1C47-9774-62376F560A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06427689-70FF-4FA4-B77D-913DA59A6A32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85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6537A83-69FF-7C47-99DB-7B73D02CEF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EFE42D-6907-314B-8DEB-45183BDE19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4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1 Colun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FEB909-C328-6F47-A10A-02848A7F7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9758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13CDC300-AD84-43C7-8ABE-69AA2CF4F17C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52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ltima 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Imagem em branco e preto&#10;&#10;Descrição gerada automaticamente com confiança média">
            <a:extLst>
              <a:ext uri="{FF2B5EF4-FFF2-40B4-BE49-F238E27FC236}">
                <a16:creationId xmlns:a16="http://schemas.microsoft.com/office/drawing/2014/main" id="{06DB7A2B-AA32-4E46-8B3E-366CC862A5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6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39002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630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6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9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54125B-1EA4-02B6-ABDB-36D0930D4D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3577669"/>
            <a:ext cx="5218112" cy="158145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85000"/>
              </a:lnSpc>
              <a:buNone/>
              <a:defRPr sz="48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2981325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973802E1-7D5F-4A91-85FD-8EF4854450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Espaço Reservado para Título 2">
            <a:extLst>
              <a:ext uri="{FF2B5EF4-FFF2-40B4-BE49-F238E27FC236}">
                <a16:creationId xmlns:a16="http://schemas.microsoft.com/office/drawing/2014/main" id="{73274B11-283D-4707-A499-0CE206DF6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1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88E35DE-BA99-4ACC-B160-36FC53B2E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516284"/>
            <a:ext cx="10515600" cy="476581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15994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815" r:id="rId2"/>
    <p:sldLayoutId id="2147483816" r:id="rId3"/>
    <p:sldLayoutId id="2147483716" r:id="rId4"/>
    <p:sldLayoutId id="2147483724" r:id="rId5"/>
    <p:sldLayoutId id="2147483720" r:id="rId6"/>
    <p:sldLayoutId id="2147483728" r:id="rId7"/>
    <p:sldLayoutId id="2147483722" r:id="rId8"/>
    <p:sldLayoutId id="2147483730" r:id="rId9"/>
    <p:sldLayoutId id="2147483732" r:id="rId10"/>
    <p:sldLayoutId id="2147483763" r:id="rId11"/>
    <p:sldLayoutId id="2147483775" r:id="rId12"/>
    <p:sldLayoutId id="2147483734" r:id="rId13"/>
    <p:sldLayoutId id="2147483736" r:id="rId14"/>
    <p:sldLayoutId id="2147483738" r:id="rId15"/>
    <p:sldLayoutId id="2147483740" r:id="rId16"/>
    <p:sldLayoutId id="2147483742" r:id="rId17"/>
    <p:sldLayoutId id="2147483744" r:id="rId18"/>
    <p:sldLayoutId id="2147483746" r:id="rId19"/>
    <p:sldLayoutId id="2147483748" r:id="rId20"/>
    <p:sldLayoutId id="2147483750" r:id="rId21"/>
    <p:sldLayoutId id="2147483752" r:id="rId22"/>
    <p:sldLayoutId id="2147483754" r:id="rId23"/>
    <p:sldLayoutId id="2147483756" r:id="rId24"/>
    <p:sldLayoutId id="2147483777" r:id="rId25"/>
    <p:sldLayoutId id="2147483758" r:id="rId26"/>
    <p:sldLayoutId id="2147483776" r:id="rId27"/>
    <p:sldLayoutId id="2147483762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1813" indent="-173038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3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18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8.svg"/><Relationship Id="rId12" Type="http://schemas.openxmlformats.org/officeDocument/2006/relationships/image" Target="../media/image3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.png"/><Relationship Id="rId10" Type="http://schemas.openxmlformats.org/officeDocument/2006/relationships/image" Target="../media/image31.svg"/><Relationship Id="rId4" Type="http://schemas.openxmlformats.org/officeDocument/2006/relationships/image" Target="../media/image26.svg"/><Relationship Id="rId9" Type="http://schemas.openxmlformats.org/officeDocument/2006/relationships/image" Target="../media/image30.png"/><Relationship Id="rId14" Type="http://schemas.openxmlformats.org/officeDocument/2006/relationships/image" Target="../media/image35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37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.png"/><Relationship Id="rId10" Type="http://schemas.openxmlformats.org/officeDocument/2006/relationships/image" Target="../media/image33.svg"/><Relationship Id="rId4" Type="http://schemas.openxmlformats.org/officeDocument/2006/relationships/image" Target="../media/image38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883" y="2792809"/>
            <a:ext cx="5218112" cy="1230551"/>
          </a:xfrm>
        </p:spPr>
        <p:txBody>
          <a:bodyPr anchor="b"/>
          <a:lstStyle/>
          <a:p>
            <a:r>
              <a:rPr lang="en-US" sz="6000" spc="-100">
                <a:solidFill>
                  <a:schemeClr val="accent3"/>
                </a:solidFill>
              </a:rPr>
              <a:t>E-Watcher</a:t>
            </a:r>
            <a:endParaRPr lang="en-BR" sz="6000" spc="-100">
              <a:solidFill>
                <a:schemeClr val="accent3"/>
              </a:solidFill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10BFECB4-7512-27F4-A9E7-E17CAC6768E8}"/>
              </a:ext>
            </a:extLst>
          </p:cNvPr>
          <p:cNvSpPr txBox="1">
            <a:spLocks/>
          </p:cNvSpPr>
          <p:nvPr/>
        </p:nvSpPr>
        <p:spPr>
          <a:xfrm>
            <a:off x="733882" y="4083024"/>
            <a:ext cx="7195467" cy="582471"/>
          </a:xfrm>
          <a:prstGeom prst="rect">
            <a:avLst/>
          </a:prstGeom>
        </p:spPr>
        <p:txBody>
          <a:bodyPr vert="horz" lIns="0" tIns="0" rIns="0" bIns="9144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8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None/>
              <a:defRPr sz="2400" b="1" kern="1200">
                <a:solidFill>
                  <a:srgbClr val="54C4F4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000" b="0" spc="-100">
                <a:solidFill>
                  <a:schemeClr val="bg2"/>
                </a:solidFill>
              </a:rPr>
              <a:t>Disponibilização de informações do Balcão</a:t>
            </a:r>
            <a:endParaRPr lang="en-BR" sz="3000" b="0" spc="-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3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B34A3AD-8190-4824-572D-360989569337}"/>
              </a:ext>
            </a:extLst>
          </p:cNvPr>
          <p:cNvSpPr txBox="1">
            <a:spLocks/>
          </p:cNvSpPr>
          <p:nvPr/>
        </p:nvSpPr>
        <p:spPr>
          <a:xfrm>
            <a:off x="802183" y="263278"/>
            <a:ext cx="1651414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>
            <a:lvl1pPr marL="0" marR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48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b="1" i="0" kern="1200" dirty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Lato" panose="020F0502020204030203" pitchFamily="34" charset="0"/>
              </a:rPr>
              <a:t>RoadMap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00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Lato" panose="020F0502020204030203" pitchFamily="34" charset="0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141F141D-E308-10AF-339F-75263720F103}"/>
              </a:ext>
            </a:extLst>
          </p:cNvPr>
          <p:cNvSpPr/>
          <p:nvPr/>
        </p:nvSpPr>
        <p:spPr>
          <a:xfrm>
            <a:off x="2045581" y="2145160"/>
            <a:ext cx="2207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DEB, CFF, CRI e CRA</a:t>
            </a:r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571239DA-AEBD-25CF-5589-48342DEF4F13}"/>
              </a:ext>
            </a:extLst>
          </p:cNvPr>
          <p:cNvSpPr/>
          <p:nvPr/>
        </p:nvSpPr>
        <p:spPr>
          <a:xfrm>
            <a:off x="929821" y="4110039"/>
            <a:ext cx="22071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CFA, NC e CCI</a:t>
            </a:r>
          </a:p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Solicitação de Características de Títulos Públicos e Privados</a:t>
            </a:r>
          </a:p>
          <a:p>
            <a:pPr defTabSz="317480">
              <a:defRPr/>
            </a:pPr>
            <a:endParaRPr lang="pt-BR" sz="1200" dirty="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Difusão de mensagens para Gestor de Fundos e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Escriturador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de Ativos</a:t>
            </a:r>
          </a:p>
          <a:p>
            <a:pPr defTabSz="317480">
              <a:defRPr/>
            </a:pPr>
            <a:endParaRPr lang="pt-BR" sz="1200" dirty="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47" name="Agrupar 46">
            <a:extLst>
              <a:ext uri="{FF2B5EF4-FFF2-40B4-BE49-F238E27FC236}">
                <a16:creationId xmlns:a16="http://schemas.microsoft.com/office/drawing/2014/main" id="{578465B2-8A1A-4B24-66FD-8565A5AD7BF9}"/>
              </a:ext>
            </a:extLst>
          </p:cNvPr>
          <p:cNvGrpSpPr/>
          <p:nvPr/>
        </p:nvGrpSpPr>
        <p:grpSpPr>
          <a:xfrm>
            <a:off x="5031708" y="1024440"/>
            <a:ext cx="1096775" cy="331311"/>
            <a:chOff x="863678" y="3382669"/>
            <a:chExt cx="1096775" cy="331311"/>
          </a:xfrm>
        </p:grpSpPr>
        <p:sp>
          <p:nvSpPr>
            <p:cNvPr id="48" name="CaixaDeTexto 47">
              <a:extLst>
                <a:ext uri="{FF2B5EF4-FFF2-40B4-BE49-F238E27FC236}">
                  <a16:creationId xmlns:a16="http://schemas.microsoft.com/office/drawing/2014/main" id="{EB2582CF-06BD-0F8C-A6A3-1D3B5DE27212}"/>
                </a:ext>
              </a:extLst>
            </p:cNvPr>
            <p:cNvSpPr txBox="1"/>
            <p:nvPr/>
          </p:nvSpPr>
          <p:spPr>
            <a:xfrm>
              <a:off x="863678" y="3412850"/>
              <a:ext cx="10967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Dezembro/24</a:t>
              </a:r>
            </a:p>
          </p:txBody>
        </p:sp>
        <p:cxnSp>
          <p:nvCxnSpPr>
            <p:cNvPr id="49" name="Conector reto 48">
              <a:extLst>
                <a:ext uri="{FF2B5EF4-FFF2-40B4-BE49-F238E27FC236}">
                  <a16:creationId xmlns:a16="http://schemas.microsoft.com/office/drawing/2014/main" id="{5F839A49-9B9B-F47C-B678-3137A7483E10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to 49">
              <a:extLst>
                <a:ext uri="{FF2B5EF4-FFF2-40B4-BE49-F238E27FC236}">
                  <a16:creationId xmlns:a16="http://schemas.microsoft.com/office/drawing/2014/main" id="{282C5029-1A38-7AE0-698C-CDEEE20FE967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>
            <a:extLst>
              <a:ext uri="{FF2B5EF4-FFF2-40B4-BE49-F238E27FC236}">
                <a16:creationId xmlns:a16="http://schemas.microsoft.com/office/drawing/2014/main" id="{79CB66B1-0359-5F74-A146-1DC5DDD7FBF7}"/>
              </a:ext>
            </a:extLst>
          </p:cNvPr>
          <p:cNvSpPr/>
          <p:nvPr/>
        </p:nvSpPr>
        <p:spPr>
          <a:xfrm>
            <a:off x="3719731" y="4223865"/>
            <a:ext cx="2207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 de Derivativos Com CCP e CBIO</a:t>
            </a:r>
          </a:p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Consulta de Custódia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Comitente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5F7EEE4-4C12-9AA1-16EF-6A194B67B735}"/>
              </a:ext>
            </a:extLst>
          </p:cNvPr>
          <p:cNvSpPr/>
          <p:nvPr/>
        </p:nvSpPr>
        <p:spPr>
          <a:xfrm>
            <a:off x="6609503" y="4227933"/>
            <a:ext cx="2207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Informações Transacionais</a:t>
            </a:r>
          </a:p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Consulta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Accrual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e Eventos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dirty="0">
                <a:latin typeface="+mj-lt"/>
                <a:cs typeface="Segoe UI" panose="020B0502040204020203" pitchFamily="34" charset="0"/>
              </a:rPr>
              <a:t>Difusão de mensagens para Banco Liquidante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4E798E39-8D36-F85B-2819-05B266EA8DFA}"/>
              </a:ext>
            </a:extLst>
          </p:cNvPr>
          <p:cNvGrpSpPr/>
          <p:nvPr/>
        </p:nvGrpSpPr>
        <p:grpSpPr>
          <a:xfrm>
            <a:off x="7611021" y="984920"/>
            <a:ext cx="893193" cy="331311"/>
            <a:chOff x="863678" y="3382669"/>
            <a:chExt cx="893193" cy="331311"/>
          </a:xfrm>
        </p:grpSpPr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D34AF598-60D6-797F-132A-A859DC94F2FC}"/>
                </a:ext>
              </a:extLst>
            </p:cNvPr>
            <p:cNvSpPr txBox="1"/>
            <p:nvPr/>
          </p:nvSpPr>
          <p:spPr>
            <a:xfrm>
              <a:off x="863678" y="3412850"/>
              <a:ext cx="8931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Janeiro/25</a:t>
              </a:r>
            </a:p>
          </p:txBody>
        </p:sp>
        <p:cxnSp>
          <p:nvCxnSpPr>
            <p:cNvPr id="22" name="Conector reto 21">
              <a:extLst>
                <a:ext uri="{FF2B5EF4-FFF2-40B4-BE49-F238E27FC236}">
                  <a16:creationId xmlns:a16="http://schemas.microsoft.com/office/drawing/2014/main" id="{0215FEF9-8593-7939-B994-7158501E5295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>
              <a:extLst>
                <a:ext uri="{FF2B5EF4-FFF2-40B4-BE49-F238E27FC236}">
                  <a16:creationId xmlns:a16="http://schemas.microsoft.com/office/drawing/2014/main" id="{6CF98D29-7F1F-2094-DBEB-40A388E50F99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tângulo 30">
            <a:extLst>
              <a:ext uri="{FF2B5EF4-FFF2-40B4-BE49-F238E27FC236}">
                <a16:creationId xmlns:a16="http://schemas.microsoft.com/office/drawing/2014/main" id="{CCF9731D-E987-E3B7-FCFF-6517F82181E6}"/>
              </a:ext>
            </a:extLst>
          </p:cNvPr>
          <p:cNvSpPr/>
          <p:nvPr/>
        </p:nvSpPr>
        <p:spPr>
          <a:xfrm>
            <a:off x="9285762" y="4227933"/>
            <a:ext cx="22071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Difusão de mensagens para Agente Fiduciário, Distribuidor MDA e Administrador Legal de Fundos</a:t>
            </a:r>
          </a:p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213FA83-0D4A-B95D-03A1-674D44F46470}"/>
              </a:ext>
            </a:extLst>
          </p:cNvPr>
          <p:cNvSpPr txBox="1"/>
          <p:nvPr/>
        </p:nvSpPr>
        <p:spPr>
          <a:xfrm>
            <a:off x="10001608" y="6119336"/>
            <a:ext cx="2115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*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Sujeito a alteração de priorização conforme demandas de clientes.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391E73-89EA-D864-9AEF-996332385807}"/>
              </a:ext>
            </a:extLst>
          </p:cNvPr>
          <p:cNvSpPr/>
          <p:nvPr/>
        </p:nvSpPr>
        <p:spPr>
          <a:xfrm>
            <a:off x="780823" y="1698470"/>
            <a:ext cx="2207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4C72BF2F-453D-D7CF-F415-142AAFCBE527}"/>
              </a:ext>
            </a:extLst>
          </p:cNvPr>
          <p:cNvGrpSpPr/>
          <p:nvPr/>
        </p:nvGrpSpPr>
        <p:grpSpPr>
          <a:xfrm>
            <a:off x="905078" y="3685907"/>
            <a:ext cx="1031051" cy="331311"/>
            <a:chOff x="863678" y="3382669"/>
            <a:chExt cx="1031051" cy="331311"/>
          </a:xfrm>
        </p:grpSpPr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AE619BC4-238A-67EF-5533-D02EB6A2AAF3}"/>
                </a:ext>
              </a:extLst>
            </p:cNvPr>
            <p:cNvSpPr txBox="1"/>
            <p:nvPr/>
          </p:nvSpPr>
          <p:spPr>
            <a:xfrm>
              <a:off x="863678" y="3412850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Fevereiro/25</a:t>
              </a:r>
            </a:p>
          </p:txBody>
        </p:sp>
        <p:cxnSp>
          <p:nvCxnSpPr>
            <p:cNvPr id="5" name="Conector reto 4">
              <a:extLst>
                <a:ext uri="{FF2B5EF4-FFF2-40B4-BE49-F238E27FC236}">
                  <a16:creationId xmlns:a16="http://schemas.microsoft.com/office/drawing/2014/main" id="{D8FAF4EF-E32B-C99B-2545-BABB050C9077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BC3D9B9E-4D94-E84B-C7A5-350D17D12573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6AEB33EA-1FCA-3828-E4B7-6754B18A4DCC}"/>
              </a:ext>
            </a:extLst>
          </p:cNvPr>
          <p:cNvSpPr/>
          <p:nvPr/>
        </p:nvSpPr>
        <p:spPr>
          <a:xfrm>
            <a:off x="5024880" y="1438784"/>
            <a:ext cx="22071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CCB, LF, CDCA, OPC, TER, OFCC e OFVC.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Conectividade via Internet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4AB81D7-20EC-8E5B-0440-C23758D4B32C}"/>
              </a:ext>
            </a:extLst>
          </p:cNvPr>
          <p:cNvSpPr/>
          <p:nvPr/>
        </p:nvSpPr>
        <p:spPr>
          <a:xfrm>
            <a:off x="7611021" y="1441670"/>
            <a:ext cx="22071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CPR, CDB, RDB, LCA, LCI e DI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Difusão de mensagens para Custodiante</a:t>
            </a:r>
          </a:p>
        </p:txBody>
      </p:sp>
      <p:grpSp>
        <p:nvGrpSpPr>
          <p:cNvPr id="37" name="Agrupar 36">
            <a:extLst>
              <a:ext uri="{FF2B5EF4-FFF2-40B4-BE49-F238E27FC236}">
                <a16:creationId xmlns:a16="http://schemas.microsoft.com/office/drawing/2014/main" id="{FFC0F5FA-1108-9F10-3EB3-B9DFCD14D014}"/>
              </a:ext>
            </a:extLst>
          </p:cNvPr>
          <p:cNvGrpSpPr/>
          <p:nvPr/>
        </p:nvGrpSpPr>
        <p:grpSpPr>
          <a:xfrm>
            <a:off x="3723871" y="3707872"/>
            <a:ext cx="830677" cy="331311"/>
            <a:chOff x="863678" y="3382669"/>
            <a:chExt cx="830677" cy="331311"/>
          </a:xfrm>
        </p:grpSpPr>
        <p:sp>
          <p:nvSpPr>
            <p:cNvPr id="38" name="CaixaDeTexto 37">
              <a:extLst>
                <a:ext uri="{FF2B5EF4-FFF2-40B4-BE49-F238E27FC236}">
                  <a16:creationId xmlns:a16="http://schemas.microsoft.com/office/drawing/2014/main" id="{22C10B73-53A1-6929-8F48-4ECD9DBA6054}"/>
                </a:ext>
              </a:extLst>
            </p:cNvPr>
            <p:cNvSpPr txBox="1"/>
            <p:nvPr/>
          </p:nvSpPr>
          <p:spPr>
            <a:xfrm>
              <a:off x="863678" y="3412850"/>
              <a:ext cx="8306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Março/25</a:t>
              </a:r>
            </a:p>
          </p:txBody>
        </p:sp>
        <p:cxnSp>
          <p:nvCxnSpPr>
            <p:cNvPr id="39" name="Conector reto 38">
              <a:extLst>
                <a:ext uri="{FF2B5EF4-FFF2-40B4-BE49-F238E27FC236}">
                  <a16:creationId xmlns:a16="http://schemas.microsoft.com/office/drawing/2014/main" id="{42B2EC39-C4A2-775E-ADBA-03DD572C5A08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39">
              <a:extLst>
                <a:ext uri="{FF2B5EF4-FFF2-40B4-BE49-F238E27FC236}">
                  <a16:creationId xmlns:a16="http://schemas.microsoft.com/office/drawing/2014/main" id="{101F3DEE-E1B0-FADA-5896-ED3F28FEDB79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B6F187E4-C9D7-BA28-34DB-A4E68FCE6D20}"/>
              </a:ext>
            </a:extLst>
          </p:cNvPr>
          <p:cNvGrpSpPr/>
          <p:nvPr/>
        </p:nvGrpSpPr>
        <p:grpSpPr>
          <a:xfrm>
            <a:off x="6634618" y="3725427"/>
            <a:ext cx="734496" cy="331311"/>
            <a:chOff x="863678" y="3382669"/>
            <a:chExt cx="734496" cy="331311"/>
          </a:xfrm>
        </p:grpSpPr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28142A6C-9424-FA3F-EF33-71F76D908C3B}"/>
                </a:ext>
              </a:extLst>
            </p:cNvPr>
            <p:cNvSpPr txBox="1"/>
            <p:nvPr/>
          </p:nvSpPr>
          <p:spPr>
            <a:xfrm>
              <a:off x="863678" y="3412850"/>
              <a:ext cx="7344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Abril/25</a:t>
              </a:r>
            </a:p>
          </p:txBody>
        </p:sp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67BA0937-DD22-C019-FA90-A49708E77285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68F6DED5-4EFB-F834-D316-0EA49B2C86BA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87C4081B-00D2-4FD3-2A71-18F22DDF4644}"/>
              </a:ext>
            </a:extLst>
          </p:cNvPr>
          <p:cNvGrpSpPr/>
          <p:nvPr/>
        </p:nvGrpSpPr>
        <p:grpSpPr>
          <a:xfrm>
            <a:off x="9339679" y="3755608"/>
            <a:ext cx="747320" cy="331311"/>
            <a:chOff x="863678" y="3382669"/>
            <a:chExt cx="747320" cy="331311"/>
          </a:xfrm>
        </p:grpSpPr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3D187CCD-AEE7-C0D3-156D-D2337A1B7D56}"/>
                </a:ext>
              </a:extLst>
            </p:cNvPr>
            <p:cNvSpPr txBox="1"/>
            <p:nvPr/>
          </p:nvSpPr>
          <p:spPr>
            <a:xfrm>
              <a:off x="863678" y="3412850"/>
              <a:ext cx="7473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Maio/25</a:t>
              </a:r>
            </a:p>
          </p:txBody>
        </p:sp>
        <p:cxnSp>
          <p:nvCxnSpPr>
            <p:cNvPr id="27" name="Conector reto 26">
              <a:extLst>
                <a:ext uri="{FF2B5EF4-FFF2-40B4-BE49-F238E27FC236}">
                  <a16:creationId xmlns:a16="http://schemas.microsoft.com/office/drawing/2014/main" id="{CFA50816-6BF9-EE43-AF95-F248FD52E12B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to 27">
              <a:extLst>
                <a:ext uri="{FF2B5EF4-FFF2-40B4-BE49-F238E27FC236}">
                  <a16:creationId xmlns:a16="http://schemas.microsoft.com/office/drawing/2014/main" id="{2515C3FA-8A35-96ED-6D2E-DF52CEECEF11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E837089A-B6F0-AB0C-0FBA-A0F0E3C8053B}"/>
              </a:ext>
            </a:extLst>
          </p:cNvPr>
          <p:cNvSpPr/>
          <p:nvPr/>
        </p:nvSpPr>
        <p:spPr>
          <a:xfrm>
            <a:off x="2045581" y="1477850"/>
            <a:ext cx="2207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E-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Watcher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LF e CCB</a:t>
            </a: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EDF152C3-DBDC-0596-0B52-841B96862873}"/>
              </a:ext>
            </a:extLst>
          </p:cNvPr>
          <p:cNvGrpSpPr/>
          <p:nvPr/>
        </p:nvGrpSpPr>
        <p:grpSpPr>
          <a:xfrm>
            <a:off x="2056020" y="1069096"/>
            <a:ext cx="1124026" cy="331311"/>
            <a:chOff x="863678" y="3382669"/>
            <a:chExt cx="1124026" cy="331311"/>
          </a:xfrm>
        </p:grpSpPr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1B6EBD1E-74E0-8305-27C1-9B754B42EE12}"/>
                </a:ext>
              </a:extLst>
            </p:cNvPr>
            <p:cNvSpPr txBox="1"/>
            <p:nvPr/>
          </p:nvSpPr>
          <p:spPr>
            <a:xfrm>
              <a:off x="863678" y="3412850"/>
              <a:ext cx="11240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 dirty="0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Novembro/24</a:t>
              </a:r>
            </a:p>
          </p:txBody>
        </p:sp>
        <p:cxnSp>
          <p:nvCxnSpPr>
            <p:cNvPr id="13" name="Conector reto 12">
              <a:extLst>
                <a:ext uri="{FF2B5EF4-FFF2-40B4-BE49-F238E27FC236}">
                  <a16:creationId xmlns:a16="http://schemas.microsoft.com/office/drawing/2014/main" id="{43F1EC5C-DBF8-12A0-7DB0-CEFA55C6127B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E544E588-E13B-73C8-9B8C-053432D2C2C1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03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>
            <a:extLst>
              <a:ext uri="{FF2B5EF4-FFF2-40B4-BE49-F238E27FC236}">
                <a16:creationId xmlns:a16="http://schemas.microsoft.com/office/drawing/2014/main" id="{9074C383-3D46-6FB8-BC84-21483E6AF4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D3F61C6-C873-117D-3AC8-84A0498FE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00" y="2490838"/>
            <a:ext cx="3765300" cy="1718889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pt-BR" altLang="pt-BR" sz="1400">
                <a:latin typeface="+mj-lt"/>
                <a:cs typeface="Arial" panose="020B0604020202020204" pitchFamily="34" charset="0"/>
              </a:rPr>
              <a:t>O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E-</a:t>
            </a:r>
            <a:r>
              <a:rPr lang="pt-BR" altLang="pt-BR" sz="1400" b="1" err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Watcher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é uma solução </a:t>
            </a:r>
            <a:r>
              <a:rPr lang="pt-BR" altLang="pt-BR" sz="1400" err="1">
                <a:latin typeface="+mj-lt"/>
                <a:cs typeface="Arial" panose="020B0604020202020204" pitchFamily="34" charset="0"/>
              </a:rPr>
              <a:t>event-driven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desenvolvida para notificar aos participantes por meio de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mensagens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, informações das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operações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realizadas,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características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dos instrumentos financeiros,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eventos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dos instrumentos financeiros e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posição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 de custódia.</a:t>
            </a:r>
          </a:p>
          <a:p>
            <a:pPr>
              <a:lnSpc>
                <a:spcPct val="114000"/>
              </a:lnSpc>
            </a:pPr>
            <a:r>
              <a:rPr lang="pt-BR" altLang="pt-BR" sz="1400">
                <a:latin typeface="+mj-lt"/>
                <a:cs typeface="Arial" panose="020B0604020202020204" pitchFamily="34" charset="0"/>
              </a:rPr>
              <a:t>As mensagens são disponibilizadas em uma plataforma de streaming de eventos próximo ao </a:t>
            </a:r>
            <a:r>
              <a:rPr lang="pt-BR" altLang="pt-BR" sz="1400" b="1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tempo real</a:t>
            </a:r>
            <a:r>
              <a:rPr lang="pt-BR" altLang="pt-BR" sz="1400">
                <a:latin typeface="+mj-lt"/>
                <a:cs typeface="Arial" panose="020B0604020202020204" pitchFamily="34" charset="0"/>
              </a:rPr>
              <a:t>.</a:t>
            </a:r>
            <a:endParaRPr lang="pt-BR" sz="1600">
              <a:latin typeface="+mj-lt"/>
            </a:endParaRP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2D9296D7-C78A-3F43-D905-4BC739D5CD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BA45649-B6D7-0171-F5BD-D196DCE8BF8F}"/>
              </a:ext>
            </a:extLst>
          </p:cNvPr>
          <p:cNvSpPr txBox="1">
            <a:spLocks/>
          </p:cNvSpPr>
          <p:nvPr/>
        </p:nvSpPr>
        <p:spPr>
          <a:xfrm>
            <a:off x="270000" y="270000"/>
            <a:ext cx="3025140" cy="301835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000" b="1" spc="-50">
                <a:solidFill>
                  <a:schemeClr val="bg1"/>
                </a:solidFill>
              </a:rPr>
              <a:t>E-watcher</a:t>
            </a:r>
            <a:r>
              <a:rPr lang="en-US" sz="1200" b="1" spc="-50">
                <a:solidFill>
                  <a:schemeClr val="bg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</a:t>
            </a:r>
            <a:r>
              <a:rPr lang="pt-BR" sz="800" b="0" spc="-100">
                <a:solidFill>
                  <a:schemeClr val="bg2"/>
                </a:solidFill>
              </a:rPr>
              <a:t>Disponibilização de informações do Balcão</a:t>
            </a:r>
            <a:endParaRPr lang="en-BR" sz="800" b="0" spc="-100">
              <a:solidFill>
                <a:schemeClr val="bg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AC8BDDE-2354-FBBE-5AD0-BDC4C7447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739" y="2522204"/>
            <a:ext cx="1911298" cy="237001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8233E41-3226-15D4-D622-D18CA4D12C2B}"/>
              </a:ext>
            </a:extLst>
          </p:cNvPr>
          <p:cNvSpPr txBox="1"/>
          <p:nvPr/>
        </p:nvSpPr>
        <p:spPr>
          <a:xfrm rot="1680000">
            <a:off x="7937743" y="3637179"/>
            <a:ext cx="12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>
                <a:solidFill>
                  <a:schemeClr val="bg1"/>
                </a:solidFill>
              </a:rPr>
              <a:t>E-WATCHER</a:t>
            </a:r>
          </a:p>
        </p:txBody>
      </p:sp>
    </p:spTree>
    <p:extLst>
      <p:ext uri="{BB962C8B-B14F-4D97-AF65-F5344CB8AC3E}">
        <p14:creationId xmlns:p14="http://schemas.microsoft.com/office/powerpoint/2010/main" val="84665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9219AB5-DA02-1CD3-B7A3-B64F496D62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524" y="0"/>
            <a:ext cx="12192000" cy="6858000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32171490-CA0B-3D02-C045-7F17B85D2B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11510" y="944928"/>
            <a:ext cx="4044445" cy="5204042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34AFD37C-5BB0-3647-254E-F4DC26B64B26}"/>
              </a:ext>
            </a:extLst>
          </p:cNvPr>
          <p:cNvSpPr txBox="1">
            <a:spLocks/>
          </p:cNvSpPr>
          <p:nvPr/>
        </p:nvSpPr>
        <p:spPr>
          <a:xfrm>
            <a:off x="4773122" y="2117392"/>
            <a:ext cx="2859115" cy="2859115"/>
          </a:xfrm>
          <a:prstGeom prst="ellipse">
            <a:avLst/>
          </a:prstGeom>
          <a:solidFill>
            <a:srgbClr val="001460"/>
          </a:solidFill>
          <a:ln w="57150">
            <a:noFill/>
          </a:ln>
        </p:spPr>
        <p:txBody>
          <a:bodyPr wrap="none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400" spc="-150"/>
              <a:t>Benefícios</a:t>
            </a:r>
            <a:br>
              <a:rPr lang="pt-BR" sz="3400" spc="-150"/>
            </a:br>
            <a:r>
              <a:rPr lang="pt-BR" sz="3400" spc="-150"/>
              <a:t>E-</a:t>
            </a:r>
            <a:r>
              <a:rPr lang="pt-BR" sz="3400" spc="-150" err="1"/>
              <a:t>Watcher</a:t>
            </a:r>
            <a:endParaRPr lang="pt-BR" sz="3400" spc="-15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E131E97-8891-A78F-0E3F-1DA3FFD45450}"/>
              </a:ext>
            </a:extLst>
          </p:cNvPr>
          <p:cNvSpPr txBox="1"/>
          <p:nvPr/>
        </p:nvSpPr>
        <p:spPr>
          <a:xfrm>
            <a:off x="7557677" y="770462"/>
            <a:ext cx="2492917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pt-BR" sz="2000" b="1" spc="-50">
                <a:solidFill>
                  <a:srgbClr val="00145F"/>
                </a:solidFill>
              </a:rPr>
              <a:t>Eficiência Operacional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C54F2C9-D484-D67A-81FF-422FDD0BBAE2}"/>
              </a:ext>
            </a:extLst>
          </p:cNvPr>
          <p:cNvSpPr txBox="1"/>
          <p:nvPr/>
        </p:nvSpPr>
        <p:spPr>
          <a:xfrm>
            <a:off x="8664801" y="1743918"/>
            <a:ext cx="2492917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pt-BR" sz="2000" b="1" spc="-50">
                <a:solidFill>
                  <a:srgbClr val="1E23AF"/>
                </a:solidFill>
              </a:rPr>
              <a:t>Facilidade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CE8306E-3E6B-FD3F-B550-F2A2D7167E85}"/>
              </a:ext>
            </a:extLst>
          </p:cNvPr>
          <p:cNvSpPr txBox="1"/>
          <p:nvPr/>
        </p:nvSpPr>
        <p:spPr>
          <a:xfrm>
            <a:off x="9061110" y="3096949"/>
            <a:ext cx="2492917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pt-BR" sz="2000" b="1" spc="-50">
                <a:solidFill>
                  <a:srgbClr val="5AA5FF"/>
                </a:solidFill>
              </a:rPr>
              <a:t>Automatização de Processos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030F7A1-0A35-75AC-1066-8A82BA3CEE47}"/>
              </a:ext>
            </a:extLst>
          </p:cNvPr>
          <p:cNvSpPr txBox="1"/>
          <p:nvPr/>
        </p:nvSpPr>
        <p:spPr>
          <a:xfrm>
            <a:off x="8695281" y="4611070"/>
            <a:ext cx="2492917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pt-BR" sz="2000" b="1" spc="-50">
                <a:solidFill>
                  <a:srgbClr val="4FC3F6"/>
                </a:solidFill>
              </a:rPr>
              <a:t>Resiliência e Diminuição do Risco Operacional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0E3183E-D7BB-C5B4-8C6A-E35BB3DD51C8}"/>
              </a:ext>
            </a:extLst>
          </p:cNvPr>
          <p:cNvSpPr txBox="1"/>
          <p:nvPr/>
        </p:nvSpPr>
        <p:spPr>
          <a:xfrm>
            <a:off x="7418342" y="5590628"/>
            <a:ext cx="2492917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85000"/>
              </a:lnSpc>
            </a:pPr>
            <a:r>
              <a:rPr lang="pt-BR" sz="2000" b="1" spc="-50">
                <a:solidFill>
                  <a:srgbClr val="F6A733"/>
                </a:solidFill>
              </a:rPr>
              <a:t>Redução de custos</a:t>
            </a:r>
          </a:p>
        </p:txBody>
      </p:sp>
    </p:spTree>
    <p:extLst>
      <p:ext uri="{BB962C8B-B14F-4D97-AF65-F5344CB8AC3E}">
        <p14:creationId xmlns:p14="http://schemas.microsoft.com/office/powerpoint/2010/main" val="53341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tângulo 54">
            <a:extLst>
              <a:ext uri="{FF2B5EF4-FFF2-40B4-BE49-F238E27FC236}">
                <a16:creationId xmlns:a16="http://schemas.microsoft.com/office/drawing/2014/main" id="{7CB2AD7C-0A9B-6359-05E4-7C0277A378E3}"/>
              </a:ext>
            </a:extLst>
          </p:cNvPr>
          <p:cNvSpPr/>
          <p:nvPr/>
        </p:nvSpPr>
        <p:spPr>
          <a:xfrm>
            <a:off x="766864" y="3467431"/>
            <a:ext cx="1551600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8E9E6CA4-3873-7CBA-A77B-48A424EA7362}"/>
              </a:ext>
            </a:extLst>
          </p:cNvPr>
          <p:cNvSpPr/>
          <p:nvPr/>
        </p:nvSpPr>
        <p:spPr>
          <a:xfrm>
            <a:off x="5546640" y="3467431"/>
            <a:ext cx="1549995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0000" rIns="180000" bIns="180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CLIENTE</a:t>
            </a:r>
            <a:endParaRPr kumimoji="0" lang="pt-BR" sz="1200" b="1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4" name="Retângulo: Cantos Arredondados 193">
            <a:extLst>
              <a:ext uri="{FF2B5EF4-FFF2-40B4-BE49-F238E27FC236}">
                <a16:creationId xmlns:a16="http://schemas.microsoft.com/office/drawing/2014/main" id="{00DA24D4-2B85-46B0-AF56-93B464E7A633}"/>
              </a:ext>
            </a:extLst>
          </p:cNvPr>
          <p:cNvSpPr/>
          <p:nvPr/>
        </p:nvSpPr>
        <p:spPr>
          <a:xfrm>
            <a:off x="5727637" y="4268371"/>
            <a:ext cx="1188000" cy="312979"/>
          </a:xfrm>
          <a:prstGeom prst="roundRect">
            <a:avLst>
              <a:gd name="adj" fmla="val 50000"/>
            </a:avLst>
          </a:prstGeom>
          <a:solidFill>
            <a:srgbClr val="1E23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Cliente A</a:t>
            </a:r>
            <a:endParaRPr kumimoji="0" lang="pt-BR" sz="9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4" name="Rectangle 8">
            <a:extLst>
              <a:ext uri="{FF2B5EF4-FFF2-40B4-BE49-F238E27FC236}">
                <a16:creationId xmlns:a16="http://schemas.microsoft.com/office/drawing/2014/main" id="{B0F40D37-AC7C-4919-A812-439791A473C7}"/>
              </a:ext>
            </a:extLst>
          </p:cNvPr>
          <p:cNvSpPr/>
          <p:nvPr/>
        </p:nvSpPr>
        <p:spPr>
          <a:xfrm>
            <a:off x="8943706" y="919490"/>
            <a:ext cx="1657028" cy="30641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defTabSz="634830" fontAlgn="base">
              <a:lnSpc>
                <a:spcPct val="85000"/>
              </a:lnSpc>
              <a:spcBef>
                <a:spcPct val="0"/>
              </a:spcBef>
              <a:spcAft>
                <a:spcPts val="1667"/>
              </a:spcAft>
            </a:pPr>
            <a:r>
              <a:rPr lang="pt-BR" altLang="pt-BR" sz="1600" b="1">
                <a:solidFill>
                  <a:schemeClr val="bg2"/>
                </a:solidFill>
                <a:latin typeface="+mj-lt"/>
                <a:cs typeface="Arial" panose="020B0604020202020204" pitchFamily="34" charset="0"/>
              </a:rPr>
              <a:t>Informações</a:t>
            </a:r>
          </a:p>
        </p:txBody>
      </p:sp>
      <p:sp>
        <p:nvSpPr>
          <p:cNvPr id="205" name="Rectangle 8">
            <a:extLst>
              <a:ext uri="{FF2B5EF4-FFF2-40B4-BE49-F238E27FC236}">
                <a16:creationId xmlns:a16="http://schemas.microsoft.com/office/drawing/2014/main" id="{42388FD1-2518-4584-868C-0E18799B1521}"/>
              </a:ext>
            </a:extLst>
          </p:cNvPr>
          <p:cNvSpPr/>
          <p:nvPr/>
        </p:nvSpPr>
        <p:spPr>
          <a:xfrm>
            <a:off x="8944758" y="1333882"/>
            <a:ext cx="5164942" cy="1234963"/>
          </a:xfrm>
          <a:prstGeom prst="rect">
            <a:avLst/>
          </a:prstGeom>
        </p:spPr>
        <p:txBody>
          <a:bodyPr wrap="square" lIns="0" tIns="0" rIns="0" bIns="0" numCol="2" spcCol="180000" anchor="t">
            <a:noAutofit/>
          </a:bodyPr>
          <a:lstStyle/>
          <a:p>
            <a:pPr marL="180000" defTabSz="634830" fontAlgn="base">
              <a:spcBef>
                <a:spcPct val="0"/>
              </a:spcBef>
              <a:spcAft>
                <a:spcPts val="500"/>
              </a:spcAft>
              <a:defRPr/>
            </a:pPr>
            <a:r>
              <a:rPr lang="pt-BR" altLang="pt-BR" sz="1000">
                <a:solidFill>
                  <a:schemeClr val="bg1"/>
                </a:solidFill>
                <a:latin typeface="+mj-lt"/>
                <a:cs typeface="Arial"/>
              </a:rPr>
              <a:t>Acompanhamento das operações</a:t>
            </a:r>
          </a:p>
          <a:p>
            <a:pPr marL="180000" defTabSz="634830" fontAlgn="base">
              <a:spcBef>
                <a:spcPct val="0"/>
              </a:spcBef>
              <a:spcAft>
                <a:spcPts val="500"/>
              </a:spcAft>
              <a:defRPr/>
            </a:pPr>
            <a:r>
              <a:rPr lang="pt-BR" altLang="pt-BR" sz="1000">
                <a:solidFill>
                  <a:schemeClr val="bg1"/>
                </a:solidFill>
                <a:latin typeface="+mj-lt"/>
                <a:cs typeface="Arial"/>
              </a:rPr>
              <a:t>Características de Ativos</a:t>
            </a:r>
          </a:p>
          <a:p>
            <a:pPr marL="180000" defTabSz="634830" fontAlgn="base">
              <a:spcBef>
                <a:spcPct val="0"/>
              </a:spcBef>
              <a:spcAft>
                <a:spcPts val="500"/>
              </a:spcAft>
              <a:defRPr/>
            </a:pPr>
            <a:r>
              <a:rPr lang="pt-BR" altLang="pt-BR" sz="1000">
                <a:solidFill>
                  <a:schemeClr val="bg1"/>
                </a:solidFill>
                <a:latin typeface="+mj-lt"/>
                <a:cs typeface="Arial"/>
              </a:rPr>
              <a:t>Posição de Custódia</a:t>
            </a:r>
          </a:p>
        </p:txBody>
      </p:sp>
      <p:sp>
        <p:nvSpPr>
          <p:cNvPr id="210" name="Rectangle 8">
            <a:extLst>
              <a:ext uri="{FF2B5EF4-FFF2-40B4-BE49-F238E27FC236}">
                <a16:creationId xmlns:a16="http://schemas.microsoft.com/office/drawing/2014/main" id="{22E3FAC9-C03C-4908-AF83-11797C21041F}"/>
              </a:ext>
            </a:extLst>
          </p:cNvPr>
          <p:cNvSpPr/>
          <p:nvPr/>
        </p:nvSpPr>
        <p:spPr>
          <a:xfrm>
            <a:off x="8943706" y="2619064"/>
            <a:ext cx="1657028" cy="30641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defTabSz="634830" fontAlgn="base">
              <a:lnSpc>
                <a:spcPct val="85000"/>
              </a:lnSpc>
              <a:spcBef>
                <a:spcPct val="0"/>
              </a:spcBef>
              <a:spcAft>
                <a:spcPts val="1667"/>
              </a:spcAft>
            </a:pPr>
            <a:r>
              <a:rPr lang="pt-BR" altLang="pt-BR" sz="1600" b="1">
                <a:solidFill>
                  <a:schemeClr val="bg2"/>
                </a:solidFill>
                <a:latin typeface="+mj-lt"/>
                <a:cs typeface="Arial" panose="020B0604020202020204" pitchFamily="34" charset="0"/>
              </a:rPr>
              <a:t>Público-alvo</a:t>
            </a:r>
          </a:p>
        </p:txBody>
      </p:sp>
      <p:sp>
        <p:nvSpPr>
          <p:cNvPr id="223" name="Rectangle 8">
            <a:extLst>
              <a:ext uri="{FF2B5EF4-FFF2-40B4-BE49-F238E27FC236}">
                <a16:creationId xmlns:a16="http://schemas.microsoft.com/office/drawing/2014/main" id="{A7DEC941-2C11-40E1-8F08-8BC2FFCDC3A5}"/>
              </a:ext>
            </a:extLst>
          </p:cNvPr>
          <p:cNvSpPr/>
          <p:nvPr/>
        </p:nvSpPr>
        <p:spPr>
          <a:xfrm>
            <a:off x="8950816" y="3522037"/>
            <a:ext cx="443696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2"/>
                </a:solidFill>
                <a:latin typeface="+mj-lt"/>
                <a:cs typeface="Arial"/>
              </a:rPr>
              <a:t>Gestor</a:t>
            </a:r>
          </a:p>
        </p:txBody>
      </p:sp>
      <p:sp>
        <p:nvSpPr>
          <p:cNvPr id="224" name="Rectangle 8">
            <a:extLst>
              <a:ext uri="{FF2B5EF4-FFF2-40B4-BE49-F238E27FC236}">
                <a16:creationId xmlns:a16="http://schemas.microsoft.com/office/drawing/2014/main" id="{BBEA9ECC-14B1-4BB8-8D01-DBE9664A57C3}"/>
              </a:ext>
            </a:extLst>
          </p:cNvPr>
          <p:cNvSpPr/>
          <p:nvPr/>
        </p:nvSpPr>
        <p:spPr>
          <a:xfrm>
            <a:off x="10008784" y="3522036"/>
            <a:ext cx="510155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2"/>
                </a:solidFill>
                <a:latin typeface="+mj-lt"/>
                <a:cs typeface="Arial"/>
              </a:rPr>
              <a:t>Admin</a:t>
            </a:r>
          </a:p>
        </p:txBody>
      </p:sp>
      <p:sp>
        <p:nvSpPr>
          <p:cNvPr id="225" name="Rectangle 8">
            <a:extLst>
              <a:ext uri="{FF2B5EF4-FFF2-40B4-BE49-F238E27FC236}">
                <a16:creationId xmlns:a16="http://schemas.microsoft.com/office/drawing/2014/main" id="{56D1C010-D762-49A4-84A6-6A5E6294F95D}"/>
              </a:ext>
            </a:extLst>
          </p:cNvPr>
          <p:cNvSpPr/>
          <p:nvPr/>
        </p:nvSpPr>
        <p:spPr>
          <a:xfrm>
            <a:off x="10987027" y="3522033"/>
            <a:ext cx="736062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2"/>
                </a:solidFill>
                <a:latin typeface="+mj-lt"/>
                <a:cs typeface="Arial"/>
              </a:rPr>
              <a:t>Custodiante</a:t>
            </a:r>
          </a:p>
        </p:txBody>
      </p:sp>
      <p:sp>
        <p:nvSpPr>
          <p:cNvPr id="226" name="Rectangle 8">
            <a:extLst>
              <a:ext uri="{FF2B5EF4-FFF2-40B4-BE49-F238E27FC236}">
                <a16:creationId xmlns:a16="http://schemas.microsoft.com/office/drawing/2014/main" id="{3F618619-A62A-4AB5-B630-17F9813B40FE}"/>
              </a:ext>
            </a:extLst>
          </p:cNvPr>
          <p:cNvSpPr/>
          <p:nvPr/>
        </p:nvSpPr>
        <p:spPr>
          <a:xfrm>
            <a:off x="9385277" y="4269995"/>
            <a:ext cx="665971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2"/>
                </a:solidFill>
                <a:latin typeface="+mj-lt"/>
                <a:cs typeface="Arial"/>
              </a:rPr>
              <a:t>Bancos</a:t>
            </a:r>
          </a:p>
        </p:txBody>
      </p:sp>
      <p:sp>
        <p:nvSpPr>
          <p:cNvPr id="227" name="Rectangle 8">
            <a:extLst>
              <a:ext uri="{FF2B5EF4-FFF2-40B4-BE49-F238E27FC236}">
                <a16:creationId xmlns:a16="http://schemas.microsoft.com/office/drawing/2014/main" id="{7237000D-E119-4220-BF7E-67CD70455995}"/>
              </a:ext>
            </a:extLst>
          </p:cNvPr>
          <p:cNvSpPr/>
          <p:nvPr/>
        </p:nvSpPr>
        <p:spPr>
          <a:xfrm>
            <a:off x="10490774" y="4269995"/>
            <a:ext cx="665971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2"/>
                </a:solidFill>
                <a:latin typeface="+mj-lt"/>
                <a:cs typeface="Arial"/>
              </a:rPr>
              <a:t>Corretoras</a:t>
            </a:r>
          </a:p>
        </p:txBody>
      </p:sp>
      <p:sp>
        <p:nvSpPr>
          <p:cNvPr id="228" name="Rectangle 8">
            <a:extLst>
              <a:ext uri="{FF2B5EF4-FFF2-40B4-BE49-F238E27FC236}">
                <a16:creationId xmlns:a16="http://schemas.microsoft.com/office/drawing/2014/main" id="{0CBC2E6A-3049-4FE5-B26A-7C7F803D6A33}"/>
              </a:ext>
            </a:extLst>
          </p:cNvPr>
          <p:cNvSpPr/>
          <p:nvPr/>
        </p:nvSpPr>
        <p:spPr>
          <a:xfrm>
            <a:off x="8943706" y="4867821"/>
            <a:ext cx="2609561" cy="30641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defTabSz="634830" fontAlgn="base">
              <a:lnSpc>
                <a:spcPct val="85000"/>
              </a:lnSpc>
              <a:spcBef>
                <a:spcPct val="0"/>
              </a:spcBef>
              <a:spcAft>
                <a:spcPts val="1667"/>
              </a:spcAft>
            </a:pPr>
            <a:r>
              <a:rPr lang="pt-BR" altLang="pt-BR" sz="1600" b="1">
                <a:solidFill>
                  <a:schemeClr val="bg2"/>
                </a:solidFill>
                <a:latin typeface="+mj-lt"/>
                <a:cs typeface="Arial" panose="020B0604020202020204" pitchFamily="34" charset="0"/>
              </a:rPr>
              <a:t>Formato da mensagens</a:t>
            </a:r>
          </a:p>
        </p:txBody>
      </p:sp>
      <p:grpSp>
        <p:nvGrpSpPr>
          <p:cNvPr id="271" name="Agrupar 270">
            <a:extLst>
              <a:ext uri="{FF2B5EF4-FFF2-40B4-BE49-F238E27FC236}">
                <a16:creationId xmlns:a16="http://schemas.microsoft.com/office/drawing/2014/main" id="{7A4E8977-FD0A-4AF3-D9EB-B1ECC7F565DA}"/>
              </a:ext>
            </a:extLst>
          </p:cNvPr>
          <p:cNvGrpSpPr/>
          <p:nvPr/>
        </p:nvGrpSpPr>
        <p:grpSpPr>
          <a:xfrm>
            <a:off x="8953413" y="5322978"/>
            <a:ext cx="409091" cy="409091"/>
            <a:chOff x="10992251" y="5611957"/>
            <a:chExt cx="450000" cy="450000"/>
          </a:xfrm>
        </p:grpSpPr>
        <p:sp>
          <p:nvSpPr>
            <p:cNvPr id="234" name="Elipse 233">
              <a:extLst>
                <a:ext uri="{FF2B5EF4-FFF2-40B4-BE49-F238E27FC236}">
                  <a16:creationId xmlns:a16="http://schemas.microsoft.com/office/drawing/2014/main" id="{92B8850C-CEDD-4390-8DA5-F0BC0F94436A}"/>
                </a:ext>
              </a:extLst>
            </p:cNvPr>
            <p:cNvSpPr/>
            <p:nvPr/>
          </p:nvSpPr>
          <p:spPr>
            <a:xfrm>
              <a:off x="10992251" y="5611957"/>
              <a:ext cx="450000" cy="450000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317480"/>
              <a:endParaRPr lang="pt-BR" sz="1250">
                <a:solidFill>
                  <a:prstClr val="black"/>
                </a:solidFill>
                <a:latin typeface="+mj-lt"/>
              </a:endParaRPr>
            </a:p>
          </p:txBody>
        </p:sp>
        <p:pic>
          <p:nvPicPr>
            <p:cNvPr id="235" name="Gráfico 234" descr="Ethernet com preenchimento sólido">
              <a:extLst>
                <a:ext uri="{FF2B5EF4-FFF2-40B4-BE49-F238E27FC236}">
                  <a16:creationId xmlns:a16="http://schemas.microsoft.com/office/drawing/2014/main" id="{19A61531-624E-4104-9131-F5694D5EB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041980" y="5661686"/>
              <a:ext cx="350544" cy="350544"/>
            </a:xfrm>
            <a:prstGeom prst="rect">
              <a:avLst/>
            </a:prstGeom>
          </p:spPr>
        </p:pic>
      </p:grpSp>
      <p:sp>
        <p:nvSpPr>
          <p:cNvPr id="238" name="Rectangle 8">
            <a:extLst>
              <a:ext uri="{FF2B5EF4-FFF2-40B4-BE49-F238E27FC236}">
                <a16:creationId xmlns:a16="http://schemas.microsoft.com/office/drawing/2014/main" id="{1DE3A01B-7061-483C-BECD-5261EF33492C}"/>
              </a:ext>
            </a:extLst>
          </p:cNvPr>
          <p:cNvSpPr/>
          <p:nvPr/>
        </p:nvSpPr>
        <p:spPr>
          <a:xfrm>
            <a:off x="8722358" y="5768984"/>
            <a:ext cx="87120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634830" fontAlgn="base">
              <a:spcBef>
                <a:spcPct val="0"/>
              </a:spcBef>
              <a:spcAft>
                <a:spcPts val="1000"/>
              </a:spcAft>
              <a:defRPr/>
            </a:pPr>
            <a:r>
              <a:rPr lang="pt-BR" altLang="pt-BR" sz="1000" b="1">
                <a:solidFill>
                  <a:schemeClr val="accent3"/>
                </a:solidFill>
                <a:latin typeface="+mj-lt"/>
                <a:cs typeface="Arial"/>
              </a:rPr>
              <a:t>JSON</a:t>
            </a:r>
          </a:p>
        </p:txBody>
      </p:sp>
      <p:sp>
        <p:nvSpPr>
          <p:cNvPr id="12" name="Título 11">
            <a:extLst>
              <a:ext uri="{FF2B5EF4-FFF2-40B4-BE49-F238E27FC236}">
                <a16:creationId xmlns:a16="http://schemas.microsoft.com/office/drawing/2014/main" id="{B9F88EE0-08CC-C9CA-A9E8-FBD4C0D2E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>
                <a:latin typeface="+mj-lt"/>
              </a:rPr>
              <a:t>OCI Streaming</a:t>
            </a:r>
          </a:p>
        </p:txBody>
      </p:sp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077273BA-6592-592F-5B5A-AB155546B1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>
                <a:solidFill>
                  <a:schemeClr val="accent2"/>
                </a:solidFill>
                <a:latin typeface="+mj-lt"/>
              </a:rPr>
              <a:t>Difusão de informações</a:t>
            </a:r>
          </a:p>
        </p:txBody>
      </p:sp>
      <p:pic>
        <p:nvPicPr>
          <p:cNvPr id="16" name="Imagem 15" descr="Uma imagem contendo Texto&#10;&#10;Descrição gerada automaticamente">
            <a:extLst>
              <a:ext uri="{FF2B5EF4-FFF2-40B4-BE49-F238E27FC236}">
                <a16:creationId xmlns:a16="http://schemas.microsoft.com/office/drawing/2014/main" id="{6C5A6BDC-79C6-19B7-D9B3-ABCC70C3058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9199" y="3880321"/>
            <a:ext cx="997215" cy="9972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92C4CA05-9A37-EE39-D1A2-D16B81F0F123}"/>
              </a:ext>
            </a:extLst>
          </p:cNvPr>
          <p:cNvSpPr/>
          <p:nvPr/>
        </p:nvSpPr>
        <p:spPr>
          <a:xfrm>
            <a:off x="2017458" y="2357643"/>
            <a:ext cx="1658531" cy="35546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alibri" panose="020F0502020204030204" pitchFamily="34" charset="0"/>
              </a:rPr>
              <a:t>1º PASSO</a:t>
            </a:r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1A65C3D-1211-450A-37F5-DDDF83119C0F}"/>
              </a:ext>
            </a:extLst>
          </p:cNvPr>
          <p:cNvSpPr txBox="1"/>
          <p:nvPr/>
        </p:nvSpPr>
        <p:spPr>
          <a:xfrm>
            <a:off x="1745735" y="2777335"/>
            <a:ext cx="2176576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9E514FB4-377E-0E7E-FE51-DF0DE63E7BEC}"/>
              </a:ext>
            </a:extLst>
          </p:cNvPr>
          <p:cNvSpPr/>
          <p:nvPr/>
        </p:nvSpPr>
        <p:spPr>
          <a:xfrm>
            <a:off x="4260472" y="2357643"/>
            <a:ext cx="1658531" cy="35546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alibri" panose="020F0502020204030204" pitchFamily="34" charset="0"/>
              </a:rPr>
              <a:t>2º PASSO</a:t>
            </a:r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ECDA9E64-122A-E225-35C1-A0555C198277}"/>
              </a:ext>
            </a:extLst>
          </p:cNvPr>
          <p:cNvSpPr txBox="1"/>
          <p:nvPr/>
        </p:nvSpPr>
        <p:spPr>
          <a:xfrm>
            <a:off x="3968474" y="2777335"/>
            <a:ext cx="2242527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b="1" kern="0">
                <a:solidFill>
                  <a:schemeClr val="accent1"/>
                </a:solidFill>
                <a:cs typeface="Calibri" panose="020F0502020204030204" pitchFamily="34" charset="0"/>
              </a:rPr>
              <a:t>Clientes </a:t>
            </a:r>
            <a:r>
              <a:rPr lang="pt-BR" sz="1000" kern="0">
                <a:solidFill>
                  <a:schemeClr val="accent1"/>
                </a:solidFill>
                <a:cs typeface="Calibri" panose="020F0502020204030204" pitchFamily="34" charset="0"/>
              </a:rPr>
              <a:t>autenticam e consomem informações de seus tópicos</a:t>
            </a:r>
          </a:p>
        </p:txBody>
      </p:sp>
      <p:grpSp>
        <p:nvGrpSpPr>
          <p:cNvPr id="283" name="Agrupar 282">
            <a:extLst>
              <a:ext uri="{FF2B5EF4-FFF2-40B4-BE49-F238E27FC236}">
                <a16:creationId xmlns:a16="http://schemas.microsoft.com/office/drawing/2014/main" id="{BDDD4FEB-AB6F-2ED5-4313-D88D1D3F9A05}"/>
              </a:ext>
            </a:extLst>
          </p:cNvPr>
          <p:cNvGrpSpPr/>
          <p:nvPr/>
        </p:nvGrpSpPr>
        <p:grpSpPr>
          <a:xfrm>
            <a:off x="8490084" y="903958"/>
            <a:ext cx="337483" cy="337483"/>
            <a:chOff x="8617755" y="903958"/>
            <a:chExt cx="337483" cy="337483"/>
          </a:xfrm>
        </p:grpSpPr>
        <p:sp>
          <p:nvSpPr>
            <p:cNvPr id="79" name="Forma Livre: Forma 78">
              <a:extLst>
                <a:ext uri="{FF2B5EF4-FFF2-40B4-BE49-F238E27FC236}">
                  <a16:creationId xmlns:a16="http://schemas.microsoft.com/office/drawing/2014/main" id="{0E469BF8-0D6E-A276-0EAB-DABBD33462F6}"/>
                </a:ext>
              </a:extLst>
            </p:cNvPr>
            <p:cNvSpPr/>
            <p:nvPr/>
          </p:nvSpPr>
          <p:spPr>
            <a:xfrm>
              <a:off x="8617755" y="903958"/>
              <a:ext cx="337483" cy="337483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577" y="0"/>
                    <a:pt x="0" y="42577"/>
                    <a:pt x="0" y="95250"/>
                  </a:cubicBezTo>
                  <a:cubicBezTo>
                    <a:pt x="0" y="147923"/>
                    <a:pt x="42577" y="190500"/>
                    <a:pt x="95250" y="190500"/>
                  </a:cubicBezTo>
                  <a:cubicBezTo>
                    <a:pt x="147923" y="190500"/>
                    <a:pt x="190500" y="147923"/>
                    <a:pt x="190500" y="95250"/>
                  </a:cubicBezTo>
                  <a:cubicBezTo>
                    <a:pt x="190500" y="42577"/>
                    <a:pt x="147923" y="0"/>
                    <a:pt x="95250" y="0"/>
                  </a:cubicBezTo>
                  <a:lnTo>
                    <a:pt x="95250" y="0"/>
                  </a:lnTo>
                  <a:close/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80" name="Gráfico 76">
              <a:extLst>
                <a:ext uri="{FF2B5EF4-FFF2-40B4-BE49-F238E27FC236}">
                  <a16:creationId xmlns:a16="http://schemas.microsoft.com/office/drawing/2014/main" id="{49423C57-47B9-2790-4FC3-F55A1DCF9ED3}"/>
                </a:ext>
              </a:extLst>
            </p:cNvPr>
            <p:cNvGrpSpPr/>
            <p:nvPr/>
          </p:nvGrpSpPr>
          <p:grpSpPr>
            <a:xfrm>
              <a:off x="8726073" y="973823"/>
              <a:ext cx="100089" cy="197751"/>
              <a:chOff x="8733261" y="796597"/>
              <a:chExt cx="62769" cy="124015"/>
            </a:xfrm>
            <a:solidFill>
              <a:schemeClr val="bg1"/>
            </a:solidFill>
          </p:grpSpPr>
          <p:sp>
            <p:nvSpPr>
              <p:cNvPr id="81" name="Forma Livre: Forma 80">
                <a:extLst>
                  <a:ext uri="{FF2B5EF4-FFF2-40B4-BE49-F238E27FC236}">
                    <a16:creationId xmlns:a16="http://schemas.microsoft.com/office/drawing/2014/main" id="{08EC6FCD-510D-F975-18B0-3B39B365226C}"/>
                  </a:ext>
                </a:extLst>
              </p:cNvPr>
              <p:cNvSpPr/>
              <p:nvPr/>
            </p:nvSpPr>
            <p:spPr>
              <a:xfrm>
                <a:off x="8733261" y="833649"/>
                <a:ext cx="55626" cy="86963"/>
              </a:xfrm>
              <a:custGeom>
                <a:avLst/>
                <a:gdLst>
                  <a:gd name="connsiteX0" fmla="*/ 31909 w 55626"/>
                  <a:gd name="connsiteY0" fmla="*/ 0 h 86963"/>
                  <a:gd name="connsiteX1" fmla="*/ 16002 w 55626"/>
                  <a:gd name="connsiteY1" fmla="*/ 68771 h 86963"/>
                  <a:gd name="connsiteX2" fmla="*/ 4096 w 55626"/>
                  <a:gd name="connsiteY2" fmla="*/ 68771 h 86963"/>
                  <a:gd name="connsiteX3" fmla="*/ 0 w 55626"/>
                  <a:gd name="connsiteY3" fmla="*/ 86963 h 86963"/>
                  <a:gd name="connsiteX4" fmla="*/ 47530 w 55626"/>
                  <a:gd name="connsiteY4" fmla="*/ 86963 h 86963"/>
                  <a:gd name="connsiteX5" fmla="*/ 51721 w 55626"/>
                  <a:gd name="connsiteY5" fmla="*/ 68771 h 86963"/>
                  <a:gd name="connsiteX6" fmla="*/ 39719 w 55626"/>
                  <a:gd name="connsiteY6" fmla="*/ 68771 h 86963"/>
                  <a:gd name="connsiteX7" fmla="*/ 55626 w 55626"/>
                  <a:gd name="connsiteY7" fmla="*/ 0 h 86963"/>
                  <a:gd name="connsiteX8" fmla="*/ 31909 w 55626"/>
                  <a:gd name="connsiteY8" fmla="*/ 0 h 86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626" h="86963">
                    <a:moveTo>
                      <a:pt x="31909" y="0"/>
                    </a:moveTo>
                    <a:lnTo>
                      <a:pt x="16002" y="68771"/>
                    </a:lnTo>
                    <a:lnTo>
                      <a:pt x="4096" y="68771"/>
                    </a:lnTo>
                    <a:lnTo>
                      <a:pt x="0" y="86963"/>
                    </a:lnTo>
                    <a:lnTo>
                      <a:pt x="47530" y="86963"/>
                    </a:lnTo>
                    <a:lnTo>
                      <a:pt x="51721" y="68771"/>
                    </a:lnTo>
                    <a:lnTo>
                      <a:pt x="39719" y="68771"/>
                    </a:lnTo>
                    <a:lnTo>
                      <a:pt x="55626" y="0"/>
                    </a:lnTo>
                    <a:lnTo>
                      <a:pt x="31909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82" name="Forma Livre: Forma 81">
                <a:extLst>
                  <a:ext uri="{FF2B5EF4-FFF2-40B4-BE49-F238E27FC236}">
                    <a16:creationId xmlns:a16="http://schemas.microsoft.com/office/drawing/2014/main" id="{BB7EAB72-4705-A46A-17ED-B8F559B5A7CB}"/>
                  </a:ext>
                </a:extLst>
              </p:cNvPr>
              <p:cNvSpPr/>
              <p:nvPr/>
            </p:nvSpPr>
            <p:spPr>
              <a:xfrm>
                <a:off x="8766598" y="796597"/>
                <a:ext cx="29432" cy="28574"/>
              </a:xfrm>
              <a:custGeom>
                <a:avLst/>
                <a:gdLst>
                  <a:gd name="connsiteX0" fmla="*/ 25241 w 29432"/>
                  <a:gd name="connsiteY0" fmla="*/ 4191 h 28574"/>
                  <a:gd name="connsiteX1" fmla="*/ 14669 w 29432"/>
                  <a:gd name="connsiteY1" fmla="*/ 0 h 28574"/>
                  <a:gd name="connsiteX2" fmla="*/ 4191 w 29432"/>
                  <a:gd name="connsiteY2" fmla="*/ 4096 h 28574"/>
                  <a:gd name="connsiteX3" fmla="*/ 0 w 29432"/>
                  <a:gd name="connsiteY3" fmla="*/ 14478 h 28574"/>
                  <a:gd name="connsiteX4" fmla="*/ 4096 w 29432"/>
                  <a:gd name="connsiteY4" fmla="*/ 24575 h 28574"/>
                  <a:gd name="connsiteX5" fmla="*/ 14669 w 29432"/>
                  <a:gd name="connsiteY5" fmla="*/ 28575 h 28574"/>
                  <a:gd name="connsiteX6" fmla="*/ 25241 w 29432"/>
                  <a:gd name="connsiteY6" fmla="*/ 24575 h 28574"/>
                  <a:gd name="connsiteX7" fmla="*/ 29432 w 29432"/>
                  <a:gd name="connsiteY7" fmla="*/ 14478 h 28574"/>
                  <a:gd name="connsiteX8" fmla="*/ 25241 w 29432"/>
                  <a:gd name="connsiteY8" fmla="*/ 4191 h 2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32" h="28574">
                    <a:moveTo>
                      <a:pt x="25241" y="4191"/>
                    </a:moveTo>
                    <a:cubicBezTo>
                      <a:pt x="22384" y="1334"/>
                      <a:pt x="18764" y="0"/>
                      <a:pt x="14669" y="0"/>
                    </a:cubicBezTo>
                    <a:cubicBezTo>
                      <a:pt x="10573" y="0"/>
                      <a:pt x="6953" y="1334"/>
                      <a:pt x="4191" y="4096"/>
                    </a:cubicBezTo>
                    <a:cubicBezTo>
                      <a:pt x="1333" y="7049"/>
                      <a:pt x="0" y="10382"/>
                      <a:pt x="0" y="14478"/>
                    </a:cubicBezTo>
                    <a:cubicBezTo>
                      <a:pt x="0" y="18574"/>
                      <a:pt x="1333" y="21908"/>
                      <a:pt x="4096" y="24575"/>
                    </a:cubicBezTo>
                    <a:cubicBezTo>
                      <a:pt x="6858" y="27241"/>
                      <a:pt x="10477" y="28575"/>
                      <a:pt x="14669" y="28575"/>
                    </a:cubicBezTo>
                    <a:cubicBezTo>
                      <a:pt x="18859" y="28575"/>
                      <a:pt x="22574" y="27241"/>
                      <a:pt x="25241" y="24575"/>
                    </a:cubicBezTo>
                    <a:cubicBezTo>
                      <a:pt x="28003" y="21812"/>
                      <a:pt x="29432" y="18478"/>
                      <a:pt x="29432" y="14478"/>
                    </a:cubicBezTo>
                    <a:cubicBezTo>
                      <a:pt x="29432" y="10478"/>
                      <a:pt x="28003" y="7239"/>
                      <a:pt x="25241" y="41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84" name="Agrupar 283">
            <a:extLst>
              <a:ext uri="{FF2B5EF4-FFF2-40B4-BE49-F238E27FC236}">
                <a16:creationId xmlns:a16="http://schemas.microsoft.com/office/drawing/2014/main" id="{FE168001-817A-E82E-A514-43B1C66C11C7}"/>
              </a:ext>
            </a:extLst>
          </p:cNvPr>
          <p:cNvGrpSpPr/>
          <p:nvPr/>
        </p:nvGrpSpPr>
        <p:grpSpPr>
          <a:xfrm>
            <a:off x="8490084" y="2603532"/>
            <a:ext cx="337483" cy="337483"/>
            <a:chOff x="8617755" y="3051067"/>
            <a:chExt cx="337483" cy="337483"/>
          </a:xfrm>
        </p:grpSpPr>
        <p:sp>
          <p:nvSpPr>
            <p:cNvPr id="87" name="Forma Livre: Forma 86">
              <a:extLst>
                <a:ext uri="{FF2B5EF4-FFF2-40B4-BE49-F238E27FC236}">
                  <a16:creationId xmlns:a16="http://schemas.microsoft.com/office/drawing/2014/main" id="{13BCC3BA-F85B-9E6C-F06B-8D6B772BE529}"/>
                </a:ext>
              </a:extLst>
            </p:cNvPr>
            <p:cNvSpPr/>
            <p:nvPr/>
          </p:nvSpPr>
          <p:spPr>
            <a:xfrm>
              <a:off x="8617755" y="3051067"/>
              <a:ext cx="337483" cy="337483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577" y="0"/>
                    <a:pt x="0" y="42577"/>
                    <a:pt x="0" y="95250"/>
                  </a:cubicBezTo>
                  <a:cubicBezTo>
                    <a:pt x="0" y="147923"/>
                    <a:pt x="42577" y="190500"/>
                    <a:pt x="95250" y="190500"/>
                  </a:cubicBezTo>
                  <a:cubicBezTo>
                    <a:pt x="147923" y="190500"/>
                    <a:pt x="190500" y="147923"/>
                    <a:pt x="190500" y="95250"/>
                  </a:cubicBezTo>
                  <a:cubicBezTo>
                    <a:pt x="190500" y="42577"/>
                    <a:pt x="147923" y="0"/>
                    <a:pt x="95250" y="0"/>
                  </a:cubicBezTo>
                  <a:lnTo>
                    <a:pt x="95250" y="0"/>
                  </a:lnTo>
                  <a:close/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88" name="Gráfico 84">
              <a:extLst>
                <a:ext uri="{FF2B5EF4-FFF2-40B4-BE49-F238E27FC236}">
                  <a16:creationId xmlns:a16="http://schemas.microsoft.com/office/drawing/2014/main" id="{4FE3D247-77B6-D5F5-2B71-B09B030ED295}"/>
                </a:ext>
              </a:extLst>
            </p:cNvPr>
            <p:cNvGrpSpPr/>
            <p:nvPr/>
          </p:nvGrpSpPr>
          <p:grpSpPr>
            <a:xfrm>
              <a:off x="8703528" y="3131448"/>
              <a:ext cx="166440" cy="176718"/>
              <a:chOff x="6044469" y="3374135"/>
              <a:chExt cx="103346" cy="109728"/>
            </a:xfrm>
            <a:solidFill>
              <a:schemeClr val="bg1"/>
            </a:solidFill>
          </p:grpSpPr>
          <p:sp>
            <p:nvSpPr>
              <p:cNvPr id="89" name="Forma Livre: Forma 88">
                <a:extLst>
                  <a:ext uri="{FF2B5EF4-FFF2-40B4-BE49-F238E27FC236}">
                    <a16:creationId xmlns:a16="http://schemas.microsoft.com/office/drawing/2014/main" id="{76018F5D-484F-4809-65EC-708549B3E7D7}"/>
                  </a:ext>
                </a:extLst>
              </p:cNvPr>
              <p:cNvSpPr/>
              <p:nvPr/>
            </p:nvSpPr>
            <p:spPr>
              <a:xfrm>
                <a:off x="6070187" y="3374135"/>
                <a:ext cx="51625" cy="51625"/>
              </a:xfrm>
              <a:custGeom>
                <a:avLst/>
                <a:gdLst>
                  <a:gd name="connsiteX0" fmla="*/ 51626 w 51625"/>
                  <a:gd name="connsiteY0" fmla="*/ 25813 h 51625"/>
                  <a:gd name="connsiteX1" fmla="*/ 25813 w 51625"/>
                  <a:gd name="connsiteY1" fmla="*/ 51626 h 51625"/>
                  <a:gd name="connsiteX2" fmla="*/ 0 w 51625"/>
                  <a:gd name="connsiteY2" fmla="*/ 25813 h 51625"/>
                  <a:gd name="connsiteX3" fmla="*/ 25813 w 51625"/>
                  <a:gd name="connsiteY3" fmla="*/ 0 h 51625"/>
                  <a:gd name="connsiteX4" fmla="*/ 51626 w 51625"/>
                  <a:gd name="connsiteY4" fmla="*/ 25813 h 51625"/>
                  <a:gd name="connsiteX5" fmla="*/ 51626 w 51625"/>
                  <a:gd name="connsiteY5" fmla="*/ 25813 h 5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625" h="51625">
                    <a:moveTo>
                      <a:pt x="51626" y="25813"/>
                    </a:moveTo>
                    <a:cubicBezTo>
                      <a:pt x="51626" y="40100"/>
                      <a:pt x="40100" y="51626"/>
                      <a:pt x="25813" y="51626"/>
                    </a:cubicBezTo>
                    <a:cubicBezTo>
                      <a:pt x="11525" y="51626"/>
                      <a:pt x="0" y="40100"/>
                      <a:pt x="0" y="25813"/>
                    </a:cubicBezTo>
                    <a:cubicBezTo>
                      <a:pt x="0" y="11525"/>
                      <a:pt x="11525" y="0"/>
                      <a:pt x="25813" y="0"/>
                    </a:cubicBezTo>
                    <a:cubicBezTo>
                      <a:pt x="40100" y="0"/>
                      <a:pt x="51626" y="11525"/>
                      <a:pt x="51626" y="25813"/>
                    </a:cubicBezTo>
                    <a:lnTo>
                      <a:pt x="51626" y="258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0" name="Forma Livre: Forma 89">
                <a:extLst>
                  <a:ext uri="{FF2B5EF4-FFF2-40B4-BE49-F238E27FC236}">
                    <a16:creationId xmlns:a16="http://schemas.microsoft.com/office/drawing/2014/main" id="{86C12863-C52F-B187-31D7-C2300C601BC5}"/>
                  </a:ext>
                </a:extLst>
              </p:cNvPr>
              <p:cNvSpPr/>
              <p:nvPr/>
            </p:nvSpPr>
            <p:spPr>
              <a:xfrm>
                <a:off x="6044469" y="3432143"/>
                <a:ext cx="103346" cy="51720"/>
              </a:xfrm>
              <a:custGeom>
                <a:avLst/>
                <a:gdLst>
                  <a:gd name="connsiteX0" fmla="*/ 103251 w 103346"/>
                  <a:gd name="connsiteY0" fmla="*/ 51721 h 51720"/>
                  <a:gd name="connsiteX1" fmla="*/ 103251 w 103346"/>
                  <a:gd name="connsiteY1" fmla="*/ 25908 h 51720"/>
                  <a:gd name="connsiteX2" fmla="*/ 98108 w 103346"/>
                  <a:gd name="connsiteY2" fmla="*/ 15526 h 51720"/>
                  <a:gd name="connsiteX3" fmla="*/ 72962 w 103346"/>
                  <a:gd name="connsiteY3" fmla="*/ 3239 h 51720"/>
                  <a:gd name="connsiteX4" fmla="*/ 51626 w 103346"/>
                  <a:gd name="connsiteY4" fmla="*/ 0 h 51720"/>
                  <a:gd name="connsiteX5" fmla="*/ 30289 w 103346"/>
                  <a:gd name="connsiteY5" fmla="*/ 3239 h 51720"/>
                  <a:gd name="connsiteX6" fmla="*/ 5143 w 103346"/>
                  <a:gd name="connsiteY6" fmla="*/ 15526 h 51720"/>
                  <a:gd name="connsiteX7" fmla="*/ 0 w 103346"/>
                  <a:gd name="connsiteY7" fmla="*/ 25908 h 51720"/>
                  <a:gd name="connsiteX8" fmla="*/ 0 w 103346"/>
                  <a:gd name="connsiteY8" fmla="*/ 51721 h 51720"/>
                  <a:gd name="connsiteX9" fmla="*/ 103346 w 103346"/>
                  <a:gd name="connsiteY9" fmla="*/ 51721 h 5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346" h="51720">
                    <a:moveTo>
                      <a:pt x="103251" y="51721"/>
                    </a:moveTo>
                    <a:lnTo>
                      <a:pt x="103251" y="25908"/>
                    </a:lnTo>
                    <a:cubicBezTo>
                      <a:pt x="103251" y="22003"/>
                      <a:pt x="101346" y="18193"/>
                      <a:pt x="98108" y="15526"/>
                    </a:cubicBezTo>
                    <a:cubicBezTo>
                      <a:pt x="90964" y="9716"/>
                      <a:pt x="81915" y="5810"/>
                      <a:pt x="72962" y="3239"/>
                    </a:cubicBezTo>
                    <a:cubicBezTo>
                      <a:pt x="66484" y="1334"/>
                      <a:pt x="59436" y="0"/>
                      <a:pt x="51626" y="0"/>
                    </a:cubicBezTo>
                    <a:cubicBezTo>
                      <a:pt x="44482" y="0"/>
                      <a:pt x="37433" y="1334"/>
                      <a:pt x="30289" y="3239"/>
                    </a:cubicBezTo>
                    <a:cubicBezTo>
                      <a:pt x="21241" y="5810"/>
                      <a:pt x="12192" y="10382"/>
                      <a:pt x="5143" y="15526"/>
                    </a:cubicBezTo>
                    <a:cubicBezTo>
                      <a:pt x="1905" y="18097"/>
                      <a:pt x="0" y="22003"/>
                      <a:pt x="0" y="25908"/>
                    </a:cubicBezTo>
                    <a:lnTo>
                      <a:pt x="0" y="51721"/>
                    </a:lnTo>
                    <a:lnTo>
                      <a:pt x="103346" y="5172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grpSp>
        <p:nvGrpSpPr>
          <p:cNvPr id="285" name="Agrupar 284">
            <a:extLst>
              <a:ext uri="{FF2B5EF4-FFF2-40B4-BE49-F238E27FC236}">
                <a16:creationId xmlns:a16="http://schemas.microsoft.com/office/drawing/2014/main" id="{7E5F8F4E-B373-8607-7001-A870FB1901A5}"/>
              </a:ext>
            </a:extLst>
          </p:cNvPr>
          <p:cNvGrpSpPr/>
          <p:nvPr/>
        </p:nvGrpSpPr>
        <p:grpSpPr>
          <a:xfrm>
            <a:off x="8490084" y="4852289"/>
            <a:ext cx="337483" cy="337483"/>
            <a:chOff x="8617755" y="5100307"/>
            <a:chExt cx="337483" cy="337483"/>
          </a:xfrm>
        </p:grpSpPr>
        <p:sp>
          <p:nvSpPr>
            <p:cNvPr id="95" name="Forma Livre: Forma 94">
              <a:extLst>
                <a:ext uri="{FF2B5EF4-FFF2-40B4-BE49-F238E27FC236}">
                  <a16:creationId xmlns:a16="http://schemas.microsoft.com/office/drawing/2014/main" id="{4F72B43F-422C-E32A-0618-BE871BB1D883}"/>
                </a:ext>
              </a:extLst>
            </p:cNvPr>
            <p:cNvSpPr/>
            <p:nvPr/>
          </p:nvSpPr>
          <p:spPr>
            <a:xfrm>
              <a:off x="8617755" y="5100307"/>
              <a:ext cx="337483" cy="337483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95250 w 190500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577" y="0"/>
                    <a:pt x="0" y="42577"/>
                    <a:pt x="0" y="95250"/>
                  </a:cubicBezTo>
                  <a:cubicBezTo>
                    <a:pt x="0" y="147923"/>
                    <a:pt x="42577" y="190500"/>
                    <a:pt x="95250" y="190500"/>
                  </a:cubicBezTo>
                  <a:cubicBezTo>
                    <a:pt x="147923" y="190500"/>
                    <a:pt x="190500" y="147923"/>
                    <a:pt x="190500" y="95250"/>
                  </a:cubicBezTo>
                  <a:cubicBezTo>
                    <a:pt x="190500" y="42577"/>
                    <a:pt x="147923" y="0"/>
                    <a:pt x="95250" y="0"/>
                  </a:cubicBezTo>
                  <a:lnTo>
                    <a:pt x="95250" y="0"/>
                  </a:lnTo>
                  <a:close/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grpSp>
          <p:nvGrpSpPr>
            <p:cNvPr id="96" name="Gráfico 92">
              <a:extLst>
                <a:ext uri="{FF2B5EF4-FFF2-40B4-BE49-F238E27FC236}">
                  <a16:creationId xmlns:a16="http://schemas.microsoft.com/office/drawing/2014/main" id="{CF5A9E60-39F4-83DD-6BAD-69583C7A6E24}"/>
                </a:ext>
              </a:extLst>
            </p:cNvPr>
            <p:cNvGrpSpPr/>
            <p:nvPr/>
          </p:nvGrpSpPr>
          <p:grpSpPr>
            <a:xfrm>
              <a:off x="8724290" y="5166997"/>
              <a:ext cx="124489" cy="203899"/>
              <a:chOff x="6057372" y="3365640"/>
              <a:chExt cx="77298" cy="126605"/>
            </a:xfrm>
            <a:solidFill>
              <a:schemeClr val="bg1"/>
            </a:solidFill>
          </p:grpSpPr>
          <p:sp>
            <p:nvSpPr>
              <p:cNvPr id="97" name="Forma Livre: Forma 96">
                <a:extLst>
                  <a:ext uri="{FF2B5EF4-FFF2-40B4-BE49-F238E27FC236}">
                    <a16:creationId xmlns:a16="http://schemas.microsoft.com/office/drawing/2014/main" id="{43895DC6-8288-AF5B-62C0-696C5010D466}"/>
                  </a:ext>
                </a:extLst>
              </p:cNvPr>
              <p:cNvSpPr/>
              <p:nvPr/>
            </p:nvSpPr>
            <p:spPr>
              <a:xfrm>
                <a:off x="6062929" y="3365640"/>
                <a:ext cx="41185" cy="37737"/>
              </a:xfrm>
              <a:custGeom>
                <a:avLst/>
                <a:gdLst>
                  <a:gd name="connsiteX0" fmla="*/ 9163 w 41185"/>
                  <a:gd name="connsiteY0" fmla="*/ 37738 h 37737"/>
                  <a:gd name="connsiteX1" fmla="*/ 9163 w 41185"/>
                  <a:gd name="connsiteY1" fmla="*/ 29451 h 37737"/>
                  <a:gd name="connsiteX2" fmla="*/ 11734 w 41185"/>
                  <a:gd name="connsiteY2" fmla="*/ 9067 h 37737"/>
                  <a:gd name="connsiteX3" fmla="*/ 32118 w 41185"/>
                  <a:gd name="connsiteY3" fmla="*/ 11639 h 37737"/>
                  <a:gd name="connsiteX4" fmla="*/ 32118 w 41185"/>
                  <a:gd name="connsiteY4" fmla="*/ 29356 h 37737"/>
                  <a:gd name="connsiteX5" fmla="*/ 32118 w 41185"/>
                  <a:gd name="connsiteY5" fmla="*/ 37642 h 37737"/>
                  <a:gd name="connsiteX6" fmla="*/ 37642 w 41185"/>
                  <a:gd name="connsiteY6" fmla="*/ 9067 h 37737"/>
                  <a:gd name="connsiteX7" fmla="*/ 9067 w 41185"/>
                  <a:gd name="connsiteY7" fmla="*/ 3543 h 37737"/>
                  <a:gd name="connsiteX8" fmla="*/ 3543 w 41185"/>
                  <a:gd name="connsiteY8" fmla="*/ 32118 h 37737"/>
                  <a:gd name="connsiteX9" fmla="*/ 9163 w 41185"/>
                  <a:gd name="connsiteY9" fmla="*/ 37738 h 37737"/>
                  <a:gd name="connsiteX10" fmla="*/ 9163 w 41185"/>
                  <a:gd name="connsiteY10" fmla="*/ 37738 h 37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185" h="37737">
                    <a:moveTo>
                      <a:pt x="9163" y="37738"/>
                    </a:moveTo>
                    <a:lnTo>
                      <a:pt x="9163" y="29451"/>
                    </a:lnTo>
                    <a:cubicBezTo>
                      <a:pt x="4210" y="23164"/>
                      <a:pt x="5353" y="14020"/>
                      <a:pt x="11734" y="9067"/>
                    </a:cubicBezTo>
                    <a:cubicBezTo>
                      <a:pt x="18021" y="4114"/>
                      <a:pt x="27165" y="5257"/>
                      <a:pt x="32118" y="11639"/>
                    </a:cubicBezTo>
                    <a:cubicBezTo>
                      <a:pt x="36118" y="16878"/>
                      <a:pt x="36214" y="24117"/>
                      <a:pt x="32118" y="29356"/>
                    </a:cubicBezTo>
                    <a:lnTo>
                      <a:pt x="32118" y="37642"/>
                    </a:lnTo>
                    <a:cubicBezTo>
                      <a:pt x="41548" y="31261"/>
                      <a:pt x="44024" y="18497"/>
                      <a:pt x="37642" y="9067"/>
                    </a:cubicBezTo>
                    <a:cubicBezTo>
                      <a:pt x="31261" y="-362"/>
                      <a:pt x="18497" y="-2839"/>
                      <a:pt x="9067" y="3543"/>
                    </a:cubicBezTo>
                    <a:cubicBezTo>
                      <a:pt x="-362" y="9925"/>
                      <a:pt x="-2839" y="22688"/>
                      <a:pt x="3543" y="32118"/>
                    </a:cubicBezTo>
                    <a:cubicBezTo>
                      <a:pt x="5067" y="34309"/>
                      <a:pt x="6972" y="36214"/>
                      <a:pt x="9163" y="37738"/>
                    </a:cubicBezTo>
                    <a:lnTo>
                      <a:pt x="9163" y="377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  <p:sp>
            <p:nvSpPr>
              <p:cNvPr id="98" name="Forma Livre: Forma 97">
                <a:extLst>
                  <a:ext uri="{FF2B5EF4-FFF2-40B4-BE49-F238E27FC236}">
                    <a16:creationId xmlns:a16="http://schemas.microsoft.com/office/drawing/2014/main" id="{169B9D58-8894-1C96-FC24-ADC975E0D78A}"/>
                  </a:ext>
                </a:extLst>
              </p:cNvPr>
              <p:cNvSpPr/>
              <p:nvPr/>
            </p:nvSpPr>
            <p:spPr>
              <a:xfrm>
                <a:off x="6057372" y="3379184"/>
                <a:ext cx="77298" cy="113061"/>
              </a:xfrm>
              <a:custGeom>
                <a:avLst/>
                <a:gdLst>
                  <a:gd name="connsiteX0" fmla="*/ 19292 w 77298"/>
                  <a:gd name="connsiteY0" fmla="*/ 7144 h 113061"/>
                  <a:gd name="connsiteX1" fmla="*/ 19292 w 77298"/>
                  <a:gd name="connsiteY1" fmla="*/ 72295 h 113061"/>
                  <a:gd name="connsiteX2" fmla="*/ 19292 w 77298"/>
                  <a:gd name="connsiteY2" fmla="*/ 72295 h 113061"/>
                  <a:gd name="connsiteX3" fmla="*/ 13577 w 77298"/>
                  <a:gd name="connsiteY3" fmla="*/ 46768 h 113061"/>
                  <a:gd name="connsiteX4" fmla="*/ 5290 w 77298"/>
                  <a:gd name="connsiteY4" fmla="*/ 41624 h 113061"/>
                  <a:gd name="connsiteX5" fmla="*/ 146 w 77298"/>
                  <a:gd name="connsiteY5" fmla="*/ 49720 h 113061"/>
                  <a:gd name="connsiteX6" fmla="*/ 8433 w 77298"/>
                  <a:gd name="connsiteY6" fmla="*/ 86963 h 113061"/>
                  <a:gd name="connsiteX7" fmla="*/ 11005 w 77298"/>
                  <a:gd name="connsiteY7" fmla="*/ 90964 h 113061"/>
                  <a:gd name="connsiteX8" fmla="*/ 26245 w 77298"/>
                  <a:gd name="connsiteY8" fmla="*/ 102680 h 113061"/>
                  <a:gd name="connsiteX9" fmla="*/ 26245 w 77298"/>
                  <a:gd name="connsiteY9" fmla="*/ 113062 h 113061"/>
                  <a:gd name="connsiteX10" fmla="*/ 66250 w 77298"/>
                  <a:gd name="connsiteY10" fmla="*/ 113062 h 113061"/>
                  <a:gd name="connsiteX11" fmla="*/ 66250 w 77298"/>
                  <a:gd name="connsiteY11" fmla="*/ 106109 h 113061"/>
                  <a:gd name="connsiteX12" fmla="*/ 77299 w 77298"/>
                  <a:gd name="connsiteY12" fmla="*/ 77057 h 113061"/>
                  <a:gd name="connsiteX13" fmla="*/ 77299 w 77298"/>
                  <a:gd name="connsiteY13" fmla="*/ 52197 h 113061"/>
                  <a:gd name="connsiteX14" fmla="*/ 69012 w 77298"/>
                  <a:gd name="connsiteY14" fmla="*/ 43910 h 113061"/>
                  <a:gd name="connsiteX15" fmla="*/ 63392 w 77298"/>
                  <a:gd name="connsiteY15" fmla="*/ 46101 h 113061"/>
                  <a:gd name="connsiteX16" fmla="*/ 63392 w 77298"/>
                  <a:gd name="connsiteY16" fmla="*/ 45339 h 113061"/>
                  <a:gd name="connsiteX17" fmla="*/ 55106 w 77298"/>
                  <a:gd name="connsiteY17" fmla="*/ 37052 h 113061"/>
                  <a:gd name="connsiteX18" fmla="*/ 49391 w 77298"/>
                  <a:gd name="connsiteY18" fmla="*/ 39338 h 113061"/>
                  <a:gd name="connsiteX19" fmla="*/ 39485 w 77298"/>
                  <a:gd name="connsiteY19" fmla="*/ 33052 h 113061"/>
                  <a:gd name="connsiteX20" fmla="*/ 33008 w 77298"/>
                  <a:gd name="connsiteY20" fmla="*/ 41148 h 113061"/>
                  <a:gd name="connsiteX21" fmla="*/ 33008 w 77298"/>
                  <a:gd name="connsiteY21" fmla="*/ 6953 h 113061"/>
                  <a:gd name="connsiteX22" fmla="*/ 26054 w 77298"/>
                  <a:gd name="connsiteY22" fmla="*/ 0 h 113061"/>
                  <a:gd name="connsiteX23" fmla="*/ 19101 w 77298"/>
                  <a:gd name="connsiteY23" fmla="*/ 6953 h 113061"/>
                  <a:gd name="connsiteX24" fmla="*/ 19101 w 77298"/>
                  <a:gd name="connsiteY24" fmla="*/ 6953 h 1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298" h="113061">
                    <a:moveTo>
                      <a:pt x="19292" y="7144"/>
                    </a:moveTo>
                    <a:lnTo>
                      <a:pt x="19292" y="72295"/>
                    </a:lnTo>
                    <a:lnTo>
                      <a:pt x="19292" y="72295"/>
                    </a:lnTo>
                    <a:lnTo>
                      <a:pt x="13577" y="46768"/>
                    </a:lnTo>
                    <a:cubicBezTo>
                      <a:pt x="12719" y="43053"/>
                      <a:pt x="9005" y="40767"/>
                      <a:pt x="5290" y="41624"/>
                    </a:cubicBezTo>
                    <a:cubicBezTo>
                      <a:pt x="1670" y="42481"/>
                      <a:pt x="-616" y="46101"/>
                      <a:pt x="146" y="49720"/>
                    </a:cubicBezTo>
                    <a:lnTo>
                      <a:pt x="8433" y="86963"/>
                    </a:lnTo>
                    <a:cubicBezTo>
                      <a:pt x="8814" y="88583"/>
                      <a:pt x="9671" y="89916"/>
                      <a:pt x="11005" y="90964"/>
                    </a:cubicBezTo>
                    <a:lnTo>
                      <a:pt x="26245" y="102680"/>
                    </a:lnTo>
                    <a:lnTo>
                      <a:pt x="26245" y="113062"/>
                    </a:lnTo>
                    <a:lnTo>
                      <a:pt x="66250" y="113062"/>
                    </a:lnTo>
                    <a:lnTo>
                      <a:pt x="66250" y="106109"/>
                    </a:lnTo>
                    <a:cubicBezTo>
                      <a:pt x="66250" y="96298"/>
                      <a:pt x="77299" y="95536"/>
                      <a:pt x="77299" y="77057"/>
                    </a:cubicBezTo>
                    <a:lnTo>
                      <a:pt x="77299" y="52197"/>
                    </a:lnTo>
                    <a:cubicBezTo>
                      <a:pt x="77299" y="47625"/>
                      <a:pt x="73584" y="43910"/>
                      <a:pt x="69012" y="43910"/>
                    </a:cubicBezTo>
                    <a:cubicBezTo>
                      <a:pt x="66917" y="43910"/>
                      <a:pt x="64916" y="44672"/>
                      <a:pt x="63392" y="46101"/>
                    </a:cubicBezTo>
                    <a:cubicBezTo>
                      <a:pt x="63392" y="45815"/>
                      <a:pt x="63392" y="45625"/>
                      <a:pt x="63392" y="45339"/>
                    </a:cubicBezTo>
                    <a:cubicBezTo>
                      <a:pt x="63392" y="40767"/>
                      <a:pt x="59678" y="37052"/>
                      <a:pt x="55106" y="37052"/>
                    </a:cubicBezTo>
                    <a:cubicBezTo>
                      <a:pt x="53010" y="37052"/>
                      <a:pt x="50915" y="37910"/>
                      <a:pt x="49391" y="39338"/>
                    </a:cubicBezTo>
                    <a:cubicBezTo>
                      <a:pt x="48343" y="34862"/>
                      <a:pt x="43961" y="32099"/>
                      <a:pt x="39485" y="33052"/>
                    </a:cubicBezTo>
                    <a:cubicBezTo>
                      <a:pt x="35675" y="33909"/>
                      <a:pt x="33008" y="37243"/>
                      <a:pt x="33008" y="41148"/>
                    </a:cubicBezTo>
                    <a:lnTo>
                      <a:pt x="33008" y="6953"/>
                    </a:lnTo>
                    <a:cubicBezTo>
                      <a:pt x="33008" y="3143"/>
                      <a:pt x="29960" y="0"/>
                      <a:pt x="26054" y="0"/>
                    </a:cubicBezTo>
                    <a:cubicBezTo>
                      <a:pt x="22149" y="0"/>
                      <a:pt x="19101" y="3048"/>
                      <a:pt x="19101" y="6953"/>
                    </a:cubicBezTo>
                    <a:lnTo>
                      <a:pt x="19101" y="695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BR"/>
              </a:p>
            </p:txBody>
          </p:sp>
        </p:grpSp>
      </p:grpSp>
      <p:sp>
        <p:nvSpPr>
          <p:cNvPr id="101" name="Forma Livre: Forma 100">
            <a:extLst>
              <a:ext uri="{FF2B5EF4-FFF2-40B4-BE49-F238E27FC236}">
                <a16:creationId xmlns:a16="http://schemas.microsoft.com/office/drawing/2014/main" id="{7445FF0F-EB9B-0FAE-4E54-18D888159A90}"/>
              </a:ext>
            </a:extLst>
          </p:cNvPr>
          <p:cNvSpPr/>
          <p:nvPr/>
        </p:nvSpPr>
        <p:spPr>
          <a:xfrm>
            <a:off x="10065653" y="3077356"/>
            <a:ext cx="396417" cy="396417"/>
          </a:xfrm>
          <a:custGeom>
            <a:avLst/>
            <a:gdLst>
              <a:gd name="connsiteX0" fmla="*/ 451867 w 451867"/>
              <a:gd name="connsiteY0" fmla="*/ 225934 h 451867"/>
              <a:gd name="connsiteX1" fmla="*/ 225934 w 451867"/>
              <a:gd name="connsiteY1" fmla="*/ 451867 h 451867"/>
              <a:gd name="connsiteX2" fmla="*/ 0 w 451867"/>
              <a:gd name="connsiteY2" fmla="*/ 225934 h 451867"/>
              <a:gd name="connsiteX3" fmla="*/ 225934 w 451867"/>
              <a:gd name="connsiteY3" fmla="*/ 0 h 451867"/>
              <a:gd name="connsiteX4" fmla="*/ 451867 w 451867"/>
              <a:gd name="connsiteY4" fmla="*/ 225934 h 45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867" h="451867">
                <a:moveTo>
                  <a:pt x="451867" y="225934"/>
                </a:moveTo>
                <a:cubicBezTo>
                  <a:pt x="451867" y="350713"/>
                  <a:pt x="350713" y="451867"/>
                  <a:pt x="225934" y="451867"/>
                </a:cubicBezTo>
                <a:cubicBezTo>
                  <a:pt x="101154" y="451867"/>
                  <a:pt x="0" y="350714"/>
                  <a:pt x="0" y="225934"/>
                </a:cubicBezTo>
                <a:cubicBezTo>
                  <a:pt x="0" y="101154"/>
                  <a:pt x="101154" y="0"/>
                  <a:pt x="225934" y="0"/>
                </a:cubicBezTo>
                <a:cubicBezTo>
                  <a:pt x="350714" y="0"/>
                  <a:pt x="451867" y="101154"/>
                  <a:pt x="451867" y="225934"/>
                </a:cubicBezTo>
                <a:close/>
              </a:path>
            </a:pathLst>
          </a:custGeom>
          <a:solidFill>
            <a:srgbClr val="4FC3F6"/>
          </a:solidFill>
          <a:ln w="6651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59" name="Agrupar 258">
            <a:extLst>
              <a:ext uri="{FF2B5EF4-FFF2-40B4-BE49-F238E27FC236}">
                <a16:creationId xmlns:a16="http://schemas.microsoft.com/office/drawing/2014/main" id="{D4F0BB09-3464-52BA-4413-DB31FD45F3F6}"/>
              </a:ext>
            </a:extLst>
          </p:cNvPr>
          <p:cNvGrpSpPr/>
          <p:nvPr/>
        </p:nvGrpSpPr>
        <p:grpSpPr>
          <a:xfrm>
            <a:off x="10148384" y="3176352"/>
            <a:ext cx="233554" cy="199205"/>
            <a:chOff x="13959424" y="3573465"/>
            <a:chExt cx="282600" cy="241038"/>
          </a:xfrm>
        </p:grpSpPr>
        <p:sp>
          <p:nvSpPr>
            <p:cNvPr id="255" name="Forma Livre: Forma 254">
              <a:extLst>
                <a:ext uri="{FF2B5EF4-FFF2-40B4-BE49-F238E27FC236}">
                  <a16:creationId xmlns:a16="http://schemas.microsoft.com/office/drawing/2014/main" id="{B3B92250-0CF2-E420-F1A9-FFBD279ECA2E}"/>
                </a:ext>
              </a:extLst>
            </p:cNvPr>
            <p:cNvSpPr/>
            <p:nvPr/>
          </p:nvSpPr>
          <p:spPr>
            <a:xfrm>
              <a:off x="14110250" y="3634315"/>
              <a:ext cx="87850" cy="84544"/>
            </a:xfrm>
            <a:custGeom>
              <a:avLst/>
              <a:gdLst>
                <a:gd name="connsiteX0" fmla="*/ 0 w 87850"/>
                <a:gd name="connsiteY0" fmla="*/ 42272 h 84544"/>
                <a:gd name="connsiteX1" fmla="*/ 43925 w 87850"/>
                <a:gd name="connsiteY1" fmla="*/ 0 h 84544"/>
                <a:gd name="connsiteX2" fmla="*/ 87850 w 87850"/>
                <a:gd name="connsiteY2" fmla="*/ 42272 h 84544"/>
                <a:gd name="connsiteX3" fmla="*/ 43925 w 87850"/>
                <a:gd name="connsiteY3" fmla="*/ 84544 h 84544"/>
                <a:gd name="connsiteX4" fmla="*/ 0 w 87850"/>
                <a:gd name="connsiteY4" fmla="*/ 42272 h 84544"/>
                <a:gd name="connsiteX5" fmla="*/ 0 w 87850"/>
                <a:gd name="connsiteY5" fmla="*/ 42272 h 8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850" h="84544">
                  <a:moveTo>
                    <a:pt x="0" y="42272"/>
                  </a:moveTo>
                  <a:cubicBezTo>
                    <a:pt x="0" y="18893"/>
                    <a:pt x="19680" y="0"/>
                    <a:pt x="43925" y="0"/>
                  </a:cubicBezTo>
                  <a:cubicBezTo>
                    <a:pt x="68171" y="0"/>
                    <a:pt x="87850" y="18971"/>
                    <a:pt x="87850" y="42272"/>
                  </a:cubicBezTo>
                  <a:cubicBezTo>
                    <a:pt x="87850" y="65573"/>
                    <a:pt x="68171" y="84544"/>
                    <a:pt x="43925" y="84544"/>
                  </a:cubicBezTo>
                  <a:cubicBezTo>
                    <a:pt x="19680" y="84544"/>
                    <a:pt x="0" y="65573"/>
                    <a:pt x="0" y="42272"/>
                  </a:cubicBezTo>
                  <a:lnTo>
                    <a:pt x="0" y="42272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6" name="Forma Livre: Forma 255">
              <a:extLst>
                <a:ext uri="{FF2B5EF4-FFF2-40B4-BE49-F238E27FC236}">
                  <a16:creationId xmlns:a16="http://schemas.microsoft.com/office/drawing/2014/main" id="{37F887F3-5B4F-61D3-7DB1-FBD3628FD541}"/>
                </a:ext>
              </a:extLst>
            </p:cNvPr>
            <p:cNvSpPr/>
            <p:nvPr/>
          </p:nvSpPr>
          <p:spPr>
            <a:xfrm>
              <a:off x="14067505" y="3740822"/>
              <a:ext cx="174519" cy="73681"/>
            </a:xfrm>
            <a:custGeom>
              <a:avLst/>
              <a:gdLst>
                <a:gd name="connsiteX0" fmla="*/ 87299 w 174519"/>
                <a:gd name="connsiteY0" fmla="*/ 0 h 73681"/>
                <a:gd name="connsiteX1" fmla="*/ 0 w 174519"/>
                <a:gd name="connsiteY1" fmla="*/ 51561 h 73681"/>
                <a:gd name="connsiteX2" fmla="*/ 0 w 174519"/>
                <a:gd name="connsiteY2" fmla="*/ 73681 h 73681"/>
                <a:gd name="connsiteX3" fmla="*/ 174520 w 174519"/>
                <a:gd name="connsiteY3" fmla="*/ 73681 h 73681"/>
                <a:gd name="connsiteX4" fmla="*/ 174520 w 174519"/>
                <a:gd name="connsiteY4" fmla="*/ 51561 h 73681"/>
                <a:gd name="connsiteX5" fmla="*/ 87221 w 174519"/>
                <a:gd name="connsiteY5" fmla="*/ 0 h 73681"/>
                <a:gd name="connsiteX6" fmla="*/ 87221 w 174519"/>
                <a:gd name="connsiteY6" fmla="*/ 0 h 7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519" h="73681">
                  <a:moveTo>
                    <a:pt x="87299" y="0"/>
                  </a:moveTo>
                  <a:cubicBezTo>
                    <a:pt x="30937" y="0"/>
                    <a:pt x="0" y="27630"/>
                    <a:pt x="0" y="51561"/>
                  </a:cubicBezTo>
                  <a:lnTo>
                    <a:pt x="0" y="73681"/>
                  </a:lnTo>
                  <a:lnTo>
                    <a:pt x="174520" y="73681"/>
                  </a:lnTo>
                  <a:lnTo>
                    <a:pt x="174520" y="51561"/>
                  </a:lnTo>
                  <a:cubicBezTo>
                    <a:pt x="174520" y="27630"/>
                    <a:pt x="143583" y="0"/>
                    <a:pt x="87221" y="0"/>
                  </a:cubicBezTo>
                  <a:lnTo>
                    <a:pt x="87221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7" name="Forma Livre: Forma 256">
              <a:extLst>
                <a:ext uri="{FF2B5EF4-FFF2-40B4-BE49-F238E27FC236}">
                  <a16:creationId xmlns:a16="http://schemas.microsoft.com/office/drawing/2014/main" id="{B22F1FC2-478D-124A-5510-A0FABDE51569}"/>
                </a:ext>
              </a:extLst>
            </p:cNvPr>
            <p:cNvSpPr/>
            <p:nvPr/>
          </p:nvSpPr>
          <p:spPr>
            <a:xfrm>
              <a:off x="14004845" y="3618886"/>
              <a:ext cx="54473" cy="54473"/>
            </a:xfrm>
            <a:custGeom>
              <a:avLst/>
              <a:gdLst>
                <a:gd name="connsiteX0" fmla="*/ 54473 w 54473"/>
                <a:gd name="connsiteY0" fmla="*/ 27237 h 54473"/>
                <a:gd name="connsiteX1" fmla="*/ 27237 w 54473"/>
                <a:gd name="connsiteY1" fmla="*/ 54474 h 54473"/>
                <a:gd name="connsiteX2" fmla="*/ 0 w 54473"/>
                <a:gd name="connsiteY2" fmla="*/ 27237 h 54473"/>
                <a:gd name="connsiteX3" fmla="*/ 27237 w 54473"/>
                <a:gd name="connsiteY3" fmla="*/ 0 h 54473"/>
                <a:gd name="connsiteX4" fmla="*/ 54473 w 54473"/>
                <a:gd name="connsiteY4" fmla="*/ 27237 h 54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73" h="54473">
                  <a:moveTo>
                    <a:pt x="54473" y="27237"/>
                  </a:moveTo>
                  <a:cubicBezTo>
                    <a:pt x="54473" y="42279"/>
                    <a:pt x="42279" y="54474"/>
                    <a:pt x="27237" y="54474"/>
                  </a:cubicBezTo>
                  <a:cubicBezTo>
                    <a:pt x="12194" y="54474"/>
                    <a:pt x="0" y="42279"/>
                    <a:pt x="0" y="27237"/>
                  </a:cubicBezTo>
                  <a:cubicBezTo>
                    <a:pt x="0" y="12194"/>
                    <a:pt x="12194" y="0"/>
                    <a:pt x="27237" y="0"/>
                  </a:cubicBezTo>
                  <a:cubicBezTo>
                    <a:pt x="42279" y="0"/>
                    <a:pt x="54473" y="12194"/>
                    <a:pt x="54473" y="27237"/>
                  </a:cubicBez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8" name="Forma Livre: Forma 257">
              <a:extLst>
                <a:ext uri="{FF2B5EF4-FFF2-40B4-BE49-F238E27FC236}">
                  <a16:creationId xmlns:a16="http://schemas.microsoft.com/office/drawing/2014/main" id="{18CAA949-EA36-BDB5-D2FC-943F1BDB0AA8}"/>
                </a:ext>
              </a:extLst>
            </p:cNvPr>
            <p:cNvSpPr/>
            <p:nvPr/>
          </p:nvSpPr>
          <p:spPr>
            <a:xfrm>
              <a:off x="13959424" y="3573465"/>
              <a:ext cx="138781" cy="145394"/>
            </a:xfrm>
            <a:custGeom>
              <a:avLst/>
              <a:gdLst>
                <a:gd name="connsiteX0" fmla="*/ 128863 w 138781"/>
                <a:gd name="connsiteY0" fmla="*/ 119259 h 145394"/>
                <a:gd name="connsiteX1" fmla="*/ 115559 w 138781"/>
                <a:gd name="connsiteY1" fmla="*/ 132642 h 145394"/>
                <a:gd name="connsiteX2" fmla="*/ 101705 w 138781"/>
                <a:gd name="connsiteY2" fmla="*/ 118787 h 145394"/>
                <a:gd name="connsiteX3" fmla="*/ 84859 w 138781"/>
                <a:gd name="connsiteY3" fmla="*/ 125793 h 145394"/>
                <a:gd name="connsiteX4" fmla="*/ 84859 w 138781"/>
                <a:gd name="connsiteY4" fmla="*/ 145394 h 145394"/>
                <a:gd name="connsiteX5" fmla="*/ 60614 w 138781"/>
                <a:gd name="connsiteY5" fmla="*/ 145394 h 145394"/>
                <a:gd name="connsiteX6" fmla="*/ 60614 w 138781"/>
                <a:gd name="connsiteY6" fmla="*/ 125793 h 145394"/>
                <a:gd name="connsiteX7" fmla="*/ 43768 w 138781"/>
                <a:gd name="connsiteY7" fmla="*/ 118787 h 145394"/>
                <a:gd name="connsiteX8" fmla="*/ 29913 w 138781"/>
                <a:gd name="connsiteY8" fmla="*/ 132642 h 145394"/>
                <a:gd name="connsiteX9" fmla="*/ 12752 w 138781"/>
                <a:gd name="connsiteY9" fmla="*/ 115481 h 145394"/>
                <a:gd name="connsiteX10" fmla="*/ 26607 w 138781"/>
                <a:gd name="connsiteY10" fmla="*/ 101626 h 145394"/>
                <a:gd name="connsiteX11" fmla="*/ 19601 w 138781"/>
                <a:gd name="connsiteY11" fmla="*/ 84780 h 145394"/>
                <a:gd name="connsiteX12" fmla="*/ 0 w 138781"/>
                <a:gd name="connsiteY12" fmla="*/ 84780 h 145394"/>
                <a:gd name="connsiteX13" fmla="*/ 0 w 138781"/>
                <a:gd name="connsiteY13" fmla="*/ 60535 h 145394"/>
                <a:gd name="connsiteX14" fmla="*/ 19522 w 138781"/>
                <a:gd name="connsiteY14" fmla="*/ 60535 h 145394"/>
                <a:gd name="connsiteX15" fmla="*/ 26528 w 138781"/>
                <a:gd name="connsiteY15" fmla="*/ 43689 h 145394"/>
                <a:gd name="connsiteX16" fmla="*/ 12674 w 138781"/>
                <a:gd name="connsiteY16" fmla="*/ 29835 h 145394"/>
                <a:gd name="connsiteX17" fmla="*/ 29834 w 138781"/>
                <a:gd name="connsiteY17" fmla="*/ 12674 h 145394"/>
                <a:gd name="connsiteX18" fmla="*/ 43689 w 138781"/>
                <a:gd name="connsiteY18" fmla="*/ 26528 h 145394"/>
                <a:gd name="connsiteX19" fmla="*/ 60535 w 138781"/>
                <a:gd name="connsiteY19" fmla="*/ 19522 h 145394"/>
                <a:gd name="connsiteX20" fmla="*/ 60535 w 138781"/>
                <a:gd name="connsiteY20" fmla="*/ 0 h 145394"/>
                <a:gd name="connsiteX21" fmla="*/ 84780 w 138781"/>
                <a:gd name="connsiteY21" fmla="*/ 0 h 145394"/>
                <a:gd name="connsiteX22" fmla="*/ 84780 w 138781"/>
                <a:gd name="connsiteY22" fmla="*/ 19601 h 145394"/>
                <a:gd name="connsiteX23" fmla="*/ 101626 w 138781"/>
                <a:gd name="connsiteY23" fmla="*/ 26607 h 145394"/>
                <a:gd name="connsiteX24" fmla="*/ 115481 w 138781"/>
                <a:gd name="connsiteY24" fmla="*/ 12752 h 145394"/>
                <a:gd name="connsiteX25" fmla="*/ 132563 w 138781"/>
                <a:gd name="connsiteY25" fmla="*/ 29913 h 145394"/>
                <a:gd name="connsiteX26" fmla="*/ 118708 w 138781"/>
                <a:gd name="connsiteY26" fmla="*/ 43768 h 145394"/>
                <a:gd name="connsiteX27" fmla="*/ 125714 w 138781"/>
                <a:gd name="connsiteY27" fmla="*/ 60614 h 145394"/>
                <a:gd name="connsiteX28" fmla="*/ 138781 w 138781"/>
                <a:gd name="connsiteY28" fmla="*/ 60614 h 14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8781" h="145394">
                  <a:moveTo>
                    <a:pt x="128863" y="119259"/>
                  </a:moveTo>
                  <a:lnTo>
                    <a:pt x="115559" y="132642"/>
                  </a:lnTo>
                  <a:lnTo>
                    <a:pt x="101705" y="118787"/>
                  </a:lnTo>
                  <a:cubicBezTo>
                    <a:pt x="96588" y="122015"/>
                    <a:pt x="90920" y="124376"/>
                    <a:pt x="84859" y="125793"/>
                  </a:cubicBezTo>
                  <a:lnTo>
                    <a:pt x="84859" y="145394"/>
                  </a:lnTo>
                  <a:lnTo>
                    <a:pt x="60614" y="145394"/>
                  </a:lnTo>
                  <a:lnTo>
                    <a:pt x="60614" y="125793"/>
                  </a:lnTo>
                  <a:cubicBezTo>
                    <a:pt x="54473" y="124376"/>
                    <a:pt x="48806" y="122015"/>
                    <a:pt x="43768" y="118787"/>
                  </a:cubicBezTo>
                  <a:lnTo>
                    <a:pt x="29913" y="132642"/>
                  </a:lnTo>
                  <a:lnTo>
                    <a:pt x="12752" y="115481"/>
                  </a:lnTo>
                  <a:lnTo>
                    <a:pt x="26607" y="101626"/>
                  </a:lnTo>
                  <a:cubicBezTo>
                    <a:pt x="23380" y="96510"/>
                    <a:pt x="21018" y="90842"/>
                    <a:pt x="19601" y="84780"/>
                  </a:cubicBezTo>
                  <a:lnTo>
                    <a:pt x="0" y="84780"/>
                  </a:lnTo>
                  <a:lnTo>
                    <a:pt x="0" y="60535"/>
                  </a:lnTo>
                  <a:lnTo>
                    <a:pt x="19522" y="60535"/>
                  </a:lnTo>
                  <a:cubicBezTo>
                    <a:pt x="20939" y="54474"/>
                    <a:pt x="23301" y="48806"/>
                    <a:pt x="26528" y="43689"/>
                  </a:cubicBezTo>
                  <a:lnTo>
                    <a:pt x="12674" y="29835"/>
                  </a:lnTo>
                  <a:lnTo>
                    <a:pt x="29834" y="12674"/>
                  </a:lnTo>
                  <a:lnTo>
                    <a:pt x="43689" y="26528"/>
                  </a:lnTo>
                  <a:cubicBezTo>
                    <a:pt x="48806" y="23301"/>
                    <a:pt x="54473" y="20861"/>
                    <a:pt x="60535" y="19522"/>
                  </a:cubicBezTo>
                  <a:lnTo>
                    <a:pt x="60535" y="0"/>
                  </a:lnTo>
                  <a:lnTo>
                    <a:pt x="84780" y="0"/>
                  </a:lnTo>
                  <a:lnTo>
                    <a:pt x="84780" y="19601"/>
                  </a:lnTo>
                  <a:cubicBezTo>
                    <a:pt x="90842" y="20939"/>
                    <a:pt x="96509" y="23380"/>
                    <a:pt x="101626" y="26607"/>
                  </a:cubicBezTo>
                  <a:lnTo>
                    <a:pt x="115481" y="12752"/>
                  </a:lnTo>
                  <a:lnTo>
                    <a:pt x="132563" y="29913"/>
                  </a:lnTo>
                  <a:lnTo>
                    <a:pt x="118708" y="43768"/>
                  </a:lnTo>
                  <a:cubicBezTo>
                    <a:pt x="121936" y="48885"/>
                    <a:pt x="124376" y="54552"/>
                    <a:pt x="125714" y="60614"/>
                  </a:cubicBezTo>
                  <a:lnTo>
                    <a:pt x="138781" y="60614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sp>
        <p:nvSpPr>
          <p:cNvPr id="100" name="Forma Livre: Forma 99">
            <a:extLst>
              <a:ext uri="{FF2B5EF4-FFF2-40B4-BE49-F238E27FC236}">
                <a16:creationId xmlns:a16="http://schemas.microsoft.com/office/drawing/2014/main" id="{BD3B560F-A843-C0E7-9D47-41D062694139}"/>
              </a:ext>
            </a:extLst>
          </p:cNvPr>
          <p:cNvSpPr/>
          <p:nvPr/>
        </p:nvSpPr>
        <p:spPr>
          <a:xfrm>
            <a:off x="8974456" y="3077356"/>
            <a:ext cx="396417" cy="396417"/>
          </a:xfrm>
          <a:custGeom>
            <a:avLst/>
            <a:gdLst>
              <a:gd name="connsiteX0" fmla="*/ 451868 w 451867"/>
              <a:gd name="connsiteY0" fmla="*/ 225934 h 451867"/>
              <a:gd name="connsiteX1" fmla="*/ 225934 w 451867"/>
              <a:gd name="connsiteY1" fmla="*/ 451867 h 451867"/>
              <a:gd name="connsiteX2" fmla="*/ 0 w 451867"/>
              <a:gd name="connsiteY2" fmla="*/ 225934 h 451867"/>
              <a:gd name="connsiteX3" fmla="*/ 225934 w 451867"/>
              <a:gd name="connsiteY3" fmla="*/ 0 h 451867"/>
              <a:gd name="connsiteX4" fmla="*/ 451868 w 451867"/>
              <a:gd name="connsiteY4" fmla="*/ 225934 h 45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867" h="451867">
                <a:moveTo>
                  <a:pt x="451868" y="225934"/>
                </a:moveTo>
                <a:cubicBezTo>
                  <a:pt x="451868" y="350713"/>
                  <a:pt x="350714" y="451867"/>
                  <a:pt x="225934" y="451867"/>
                </a:cubicBezTo>
                <a:cubicBezTo>
                  <a:pt x="101154" y="451867"/>
                  <a:pt x="0" y="350713"/>
                  <a:pt x="0" y="225934"/>
                </a:cubicBezTo>
                <a:cubicBezTo>
                  <a:pt x="0" y="101154"/>
                  <a:pt x="101155" y="0"/>
                  <a:pt x="225934" y="0"/>
                </a:cubicBezTo>
                <a:cubicBezTo>
                  <a:pt x="350714" y="0"/>
                  <a:pt x="451868" y="101154"/>
                  <a:pt x="451868" y="225934"/>
                </a:cubicBezTo>
                <a:close/>
              </a:path>
            </a:pathLst>
          </a:custGeom>
          <a:solidFill>
            <a:srgbClr val="4FC3F6"/>
          </a:solidFill>
          <a:ln w="6651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66" name="Agrupar 265">
            <a:extLst>
              <a:ext uri="{FF2B5EF4-FFF2-40B4-BE49-F238E27FC236}">
                <a16:creationId xmlns:a16="http://schemas.microsoft.com/office/drawing/2014/main" id="{0B2BD514-F85C-E79B-380B-6ECB8FC42F96}"/>
              </a:ext>
            </a:extLst>
          </p:cNvPr>
          <p:cNvGrpSpPr/>
          <p:nvPr/>
        </p:nvGrpSpPr>
        <p:grpSpPr>
          <a:xfrm>
            <a:off x="9066946" y="3169846"/>
            <a:ext cx="213322" cy="210785"/>
            <a:chOff x="13179486" y="3565658"/>
            <a:chExt cx="258120" cy="255050"/>
          </a:xfrm>
        </p:grpSpPr>
        <p:sp>
          <p:nvSpPr>
            <p:cNvPr id="261" name="Forma Livre: Forma 260">
              <a:extLst>
                <a:ext uri="{FF2B5EF4-FFF2-40B4-BE49-F238E27FC236}">
                  <a16:creationId xmlns:a16="http://schemas.microsoft.com/office/drawing/2014/main" id="{B4F9020A-2DD1-3C9F-AAAB-BC30312B6285}"/>
                </a:ext>
              </a:extLst>
            </p:cNvPr>
            <p:cNvSpPr/>
            <p:nvPr/>
          </p:nvSpPr>
          <p:spPr>
            <a:xfrm>
              <a:off x="13236637" y="3565658"/>
              <a:ext cx="200969" cy="183421"/>
            </a:xfrm>
            <a:custGeom>
              <a:avLst/>
              <a:gdLst>
                <a:gd name="connsiteX0" fmla="*/ 57386 w 200969"/>
                <a:gd name="connsiteY0" fmla="*/ 139254 h 183421"/>
                <a:gd name="connsiteX1" fmla="*/ 74626 w 200969"/>
                <a:gd name="connsiteY1" fmla="*/ 139254 h 183421"/>
                <a:gd name="connsiteX2" fmla="*/ 74626 w 200969"/>
                <a:gd name="connsiteY2" fmla="*/ 176961 h 183421"/>
                <a:gd name="connsiteX3" fmla="*/ 84702 w 200969"/>
                <a:gd name="connsiteY3" fmla="*/ 181290 h 183421"/>
                <a:gd name="connsiteX4" fmla="*/ 126344 w 200969"/>
                <a:gd name="connsiteY4" fmla="*/ 139254 h 183421"/>
                <a:gd name="connsiteX5" fmla="*/ 200970 w 200969"/>
                <a:gd name="connsiteY5" fmla="*/ 139254 h 183421"/>
                <a:gd name="connsiteX6" fmla="*/ 200970 w 200969"/>
                <a:gd name="connsiteY6" fmla="*/ 0 h 183421"/>
                <a:gd name="connsiteX7" fmla="*/ 0 w 200969"/>
                <a:gd name="connsiteY7" fmla="*/ 0 h 183421"/>
                <a:gd name="connsiteX8" fmla="*/ 0 w 200969"/>
                <a:gd name="connsiteY8" fmla="*/ 81238 h 183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969" h="183421">
                  <a:moveTo>
                    <a:pt x="57386" y="139254"/>
                  </a:moveTo>
                  <a:lnTo>
                    <a:pt x="74626" y="139254"/>
                  </a:lnTo>
                  <a:lnTo>
                    <a:pt x="74626" y="176961"/>
                  </a:lnTo>
                  <a:cubicBezTo>
                    <a:pt x="74626" y="182786"/>
                    <a:pt x="80372" y="185698"/>
                    <a:pt x="84702" y="181290"/>
                  </a:cubicBezTo>
                  <a:lnTo>
                    <a:pt x="126344" y="139254"/>
                  </a:lnTo>
                  <a:lnTo>
                    <a:pt x="200970" y="139254"/>
                  </a:lnTo>
                  <a:lnTo>
                    <a:pt x="200970" y="0"/>
                  </a:lnTo>
                  <a:lnTo>
                    <a:pt x="0" y="0"/>
                  </a:lnTo>
                  <a:lnTo>
                    <a:pt x="0" y="81238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2" name="Forma Livre: Forma 261">
              <a:extLst>
                <a:ext uri="{FF2B5EF4-FFF2-40B4-BE49-F238E27FC236}">
                  <a16:creationId xmlns:a16="http://schemas.microsoft.com/office/drawing/2014/main" id="{A1F64C3B-40F8-13E5-16FB-FDB0D01E9B44}"/>
                </a:ext>
              </a:extLst>
            </p:cNvPr>
            <p:cNvSpPr/>
            <p:nvPr/>
          </p:nvSpPr>
          <p:spPr>
            <a:xfrm>
              <a:off x="13213178" y="3658468"/>
              <a:ext cx="69430" cy="86748"/>
            </a:xfrm>
            <a:custGeom>
              <a:avLst/>
              <a:gdLst>
                <a:gd name="connsiteX0" fmla="*/ 0 w 69430"/>
                <a:gd name="connsiteY0" fmla="*/ 43374 h 86748"/>
                <a:gd name="connsiteX1" fmla="*/ 34715 w 69430"/>
                <a:gd name="connsiteY1" fmla="*/ 0 h 86748"/>
                <a:gd name="connsiteX2" fmla="*/ 69430 w 69430"/>
                <a:gd name="connsiteY2" fmla="*/ 43374 h 86748"/>
                <a:gd name="connsiteX3" fmla="*/ 34715 w 69430"/>
                <a:gd name="connsiteY3" fmla="*/ 86748 h 86748"/>
                <a:gd name="connsiteX4" fmla="*/ 0 w 69430"/>
                <a:gd name="connsiteY4" fmla="*/ 43374 h 86748"/>
                <a:gd name="connsiteX5" fmla="*/ 0 w 69430"/>
                <a:gd name="connsiteY5" fmla="*/ 43374 h 8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0" h="86748">
                  <a:moveTo>
                    <a:pt x="0" y="43374"/>
                  </a:moveTo>
                  <a:cubicBezTo>
                    <a:pt x="0" y="19444"/>
                    <a:pt x="15508" y="0"/>
                    <a:pt x="34715" y="0"/>
                  </a:cubicBezTo>
                  <a:cubicBezTo>
                    <a:pt x="53923" y="0"/>
                    <a:pt x="69430" y="19444"/>
                    <a:pt x="69430" y="43374"/>
                  </a:cubicBezTo>
                  <a:cubicBezTo>
                    <a:pt x="69430" y="67305"/>
                    <a:pt x="53923" y="86748"/>
                    <a:pt x="34715" y="86748"/>
                  </a:cubicBezTo>
                  <a:cubicBezTo>
                    <a:pt x="15508" y="86748"/>
                    <a:pt x="0" y="67305"/>
                    <a:pt x="0" y="43374"/>
                  </a:cubicBezTo>
                  <a:lnTo>
                    <a:pt x="0" y="43374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3" name="Forma Livre: Forma 262">
              <a:extLst>
                <a:ext uri="{FF2B5EF4-FFF2-40B4-BE49-F238E27FC236}">
                  <a16:creationId xmlns:a16="http://schemas.microsoft.com/office/drawing/2014/main" id="{EB6579A4-BAB6-FDB5-B3EA-695FEE5FFC81}"/>
                </a:ext>
              </a:extLst>
            </p:cNvPr>
            <p:cNvSpPr/>
            <p:nvPr/>
          </p:nvSpPr>
          <p:spPr>
            <a:xfrm>
              <a:off x="13179486" y="3762535"/>
              <a:ext cx="137679" cy="58173"/>
            </a:xfrm>
            <a:custGeom>
              <a:avLst/>
              <a:gdLst>
                <a:gd name="connsiteX0" fmla="*/ 68879 w 137679"/>
                <a:gd name="connsiteY0" fmla="*/ 0 h 58173"/>
                <a:gd name="connsiteX1" fmla="*/ 0 w 137679"/>
                <a:gd name="connsiteY1" fmla="*/ 40698 h 58173"/>
                <a:gd name="connsiteX2" fmla="*/ 0 w 137679"/>
                <a:gd name="connsiteY2" fmla="*/ 58173 h 58173"/>
                <a:gd name="connsiteX3" fmla="*/ 137680 w 137679"/>
                <a:gd name="connsiteY3" fmla="*/ 58173 h 58173"/>
                <a:gd name="connsiteX4" fmla="*/ 137680 w 137679"/>
                <a:gd name="connsiteY4" fmla="*/ 40698 h 58173"/>
                <a:gd name="connsiteX5" fmla="*/ 68801 w 137679"/>
                <a:gd name="connsiteY5" fmla="*/ 0 h 58173"/>
                <a:gd name="connsiteX6" fmla="*/ 68801 w 137679"/>
                <a:gd name="connsiteY6" fmla="*/ 0 h 5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9" h="58173">
                  <a:moveTo>
                    <a:pt x="68879" y="0"/>
                  </a:moveTo>
                  <a:cubicBezTo>
                    <a:pt x="24403" y="0"/>
                    <a:pt x="0" y="21805"/>
                    <a:pt x="0" y="40698"/>
                  </a:cubicBezTo>
                  <a:lnTo>
                    <a:pt x="0" y="58173"/>
                  </a:lnTo>
                  <a:lnTo>
                    <a:pt x="137680" y="58173"/>
                  </a:lnTo>
                  <a:lnTo>
                    <a:pt x="137680" y="40698"/>
                  </a:lnTo>
                  <a:cubicBezTo>
                    <a:pt x="137680" y="21805"/>
                    <a:pt x="113277" y="0"/>
                    <a:pt x="68801" y="0"/>
                  </a:cubicBezTo>
                  <a:lnTo>
                    <a:pt x="68801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4" name="Forma Livre: Forma 263">
              <a:extLst>
                <a:ext uri="{FF2B5EF4-FFF2-40B4-BE49-F238E27FC236}">
                  <a16:creationId xmlns:a16="http://schemas.microsoft.com/office/drawing/2014/main" id="{49F48471-D2FA-5503-EDE7-3A3E34F2520A}"/>
                </a:ext>
              </a:extLst>
            </p:cNvPr>
            <p:cNvSpPr/>
            <p:nvPr/>
          </p:nvSpPr>
          <p:spPr>
            <a:xfrm>
              <a:off x="13299848" y="3600374"/>
              <a:ext cx="97926" cy="58094"/>
            </a:xfrm>
            <a:custGeom>
              <a:avLst/>
              <a:gdLst>
                <a:gd name="connsiteX0" fmla="*/ 97927 w 97926"/>
                <a:gd name="connsiteY0" fmla="*/ 0 h 58094"/>
                <a:gd name="connsiteX1" fmla="*/ 54316 w 97926"/>
                <a:gd name="connsiteY1" fmla="*/ 43217 h 58094"/>
                <a:gd name="connsiteX2" fmla="*/ 34322 w 97926"/>
                <a:gd name="connsiteY2" fmla="*/ 23380 h 58094"/>
                <a:gd name="connsiteX3" fmla="*/ 0 w 97926"/>
                <a:gd name="connsiteY3" fmla="*/ 58095 h 5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926" h="58094">
                  <a:moveTo>
                    <a:pt x="97927" y="0"/>
                  </a:moveTo>
                  <a:lnTo>
                    <a:pt x="54316" y="43217"/>
                  </a:lnTo>
                  <a:lnTo>
                    <a:pt x="34322" y="23380"/>
                  </a:lnTo>
                  <a:lnTo>
                    <a:pt x="0" y="58095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5" name="Forma Livre: Forma 264">
              <a:extLst>
                <a:ext uri="{FF2B5EF4-FFF2-40B4-BE49-F238E27FC236}">
                  <a16:creationId xmlns:a16="http://schemas.microsoft.com/office/drawing/2014/main" id="{3C43F2E8-D2A1-AEFD-88B0-F24C45EA6A5C}"/>
                </a:ext>
              </a:extLst>
            </p:cNvPr>
            <p:cNvSpPr/>
            <p:nvPr/>
          </p:nvSpPr>
          <p:spPr>
            <a:xfrm>
              <a:off x="13369200" y="3600374"/>
              <a:ext cx="28575" cy="29519"/>
            </a:xfrm>
            <a:custGeom>
              <a:avLst/>
              <a:gdLst>
                <a:gd name="connsiteX0" fmla="*/ 28575 w 28575"/>
                <a:gd name="connsiteY0" fmla="*/ 29520 h 29519"/>
                <a:gd name="connsiteX1" fmla="*/ 28575 w 28575"/>
                <a:gd name="connsiteY1" fmla="*/ 0 h 29519"/>
                <a:gd name="connsiteX2" fmla="*/ 0 w 28575"/>
                <a:gd name="connsiteY2" fmla="*/ 0 h 2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" h="29519">
                  <a:moveTo>
                    <a:pt x="28575" y="29520"/>
                  </a:moveTo>
                  <a:lnTo>
                    <a:pt x="28575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104" name="Forma Livre: Forma 103">
            <a:extLst>
              <a:ext uri="{FF2B5EF4-FFF2-40B4-BE49-F238E27FC236}">
                <a16:creationId xmlns:a16="http://schemas.microsoft.com/office/drawing/2014/main" id="{5C450022-FE1C-D1D9-258C-073E54722425}"/>
              </a:ext>
            </a:extLst>
          </p:cNvPr>
          <p:cNvSpPr/>
          <p:nvPr/>
        </p:nvSpPr>
        <p:spPr>
          <a:xfrm>
            <a:off x="11156850" y="3077356"/>
            <a:ext cx="396417" cy="396417"/>
          </a:xfrm>
          <a:custGeom>
            <a:avLst/>
            <a:gdLst>
              <a:gd name="connsiteX0" fmla="*/ 451868 w 451867"/>
              <a:gd name="connsiteY0" fmla="*/ 225934 h 451867"/>
              <a:gd name="connsiteX1" fmla="*/ 225934 w 451867"/>
              <a:gd name="connsiteY1" fmla="*/ 451867 h 451867"/>
              <a:gd name="connsiteX2" fmla="*/ 0 w 451867"/>
              <a:gd name="connsiteY2" fmla="*/ 225934 h 451867"/>
              <a:gd name="connsiteX3" fmla="*/ 225934 w 451867"/>
              <a:gd name="connsiteY3" fmla="*/ 0 h 451867"/>
              <a:gd name="connsiteX4" fmla="*/ 451868 w 451867"/>
              <a:gd name="connsiteY4" fmla="*/ 225934 h 45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867" h="451867">
                <a:moveTo>
                  <a:pt x="451868" y="225934"/>
                </a:moveTo>
                <a:cubicBezTo>
                  <a:pt x="451868" y="350713"/>
                  <a:pt x="350714" y="451867"/>
                  <a:pt x="225934" y="451867"/>
                </a:cubicBezTo>
                <a:cubicBezTo>
                  <a:pt x="101154" y="451867"/>
                  <a:pt x="0" y="350713"/>
                  <a:pt x="0" y="225934"/>
                </a:cubicBezTo>
                <a:cubicBezTo>
                  <a:pt x="0" y="101154"/>
                  <a:pt x="101154" y="0"/>
                  <a:pt x="225934" y="0"/>
                </a:cubicBezTo>
                <a:cubicBezTo>
                  <a:pt x="350714" y="0"/>
                  <a:pt x="451868" y="101154"/>
                  <a:pt x="451868" y="225934"/>
                </a:cubicBezTo>
                <a:close/>
              </a:path>
            </a:pathLst>
          </a:custGeom>
          <a:solidFill>
            <a:srgbClr val="4FC3F6"/>
          </a:solidFill>
          <a:ln w="6651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53" name="Agrupar 252">
            <a:extLst>
              <a:ext uri="{FF2B5EF4-FFF2-40B4-BE49-F238E27FC236}">
                <a16:creationId xmlns:a16="http://schemas.microsoft.com/office/drawing/2014/main" id="{E307368E-FA01-FB17-F717-F50FD62590BB}"/>
              </a:ext>
            </a:extLst>
          </p:cNvPr>
          <p:cNvGrpSpPr/>
          <p:nvPr/>
        </p:nvGrpSpPr>
        <p:grpSpPr>
          <a:xfrm>
            <a:off x="11262352" y="3179605"/>
            <a:ext cx="187364" cy="193610"/>
            <a:chOff x="14758180" y="3572638"/>
            <a:chExt cx="226711" cy="234268"/>
          </a:xfrm>
        </p:grpSpPr>
        <p:sp>
          <p:nvSpPr>
            <p:cNvPr id="229" name="Forma Livre: Forma 228">
              <a:extLst>
                <a:ext uri="{FF2B5EF4-FFF2-40B4-BE49-F238E27FC236}">
                  <a16:creationId xmlns:a16="http://schemas.microsoft.com/office/drawing/2014/main" id="{F13CB56F-E8EF-AB62-13BC-41BD420252B1}"/>
                </a:ext>
              </a:extLst>
            </p:cNvPr>
            <p:cNvSpPr/>
            <p:nvPr/>
          </p:nvSpPr>
          <p:spPr>
            <a:xfrm>
              <a:off x="14829028" y="3572638"/>
              <a:ext cx="85961" cy="20781"/>
            </a:xfrm>
            <a:custGeom>
              <a:avLst/>
              <a:gdLst>
                <a:gd name="connsiteX0" fmla="*/ 0 w 85961"/>
                <a:gd name="connsiteY0" fmla="*/ 20782 h 20781"/>
                <a:gd name="connsiteX1" fmla="*/ 0 w 85961"/>
                <a:gd name="connsiteY1" fmla="*/ 0 h 20781"/>
                <a:gd name="connsiteX2" fmla="*/ 85961 w 85961"/>
                <a:gd name="connsiteY2" fmla="*/ 0 h 20781"/>
                <a:gd name="connsiteX3" fmla="*/ 85961 w 85961"/>
                <a:gd name="connsiteY3" fmla="*/ 20782 h 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961" h="20781">
                  <a:moveTo>
                    <a:pt x="0" y="20782"/>
                  </a:moveTo>
                  <a:lnTo>
                    <a:pt x="0" y="0"/>
                  </a:lnTo>
                  <a:lnTo>
                    <a:pt x="85961" y="0"/>
                  </a:lnTo>
                  <a:lnTo>
                    <a:pt x="85961" y="20782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1" name="Forma Livre: Forma 240">
              <a:extLst>
                <a:ext uri="{FF2B5EF4-FFF2-40B4-BE49-F238E27FC236}">
                  <a16:creationId xmlns:a16="http://schemas.microsoft.com/office/drawing/2014/main" id="{2666389A-C88F-D30E-41C8-B321D870B5C2}"/>
                </a:ext>
              </a:extLst>
            </p:cNvPr>
            <p:cNvSpPr/>
            <p:nvPr/>
          </p:nvSpPr>
          <p:spPr>
            <a:xfrm>
              <a:off x="14861145" y="3763453"/>
              <a:ext cx="26449" cy="43452"/>
            </a:xfrm>
            <a:custGeom>
              <a:avLst/>
              <a:gdLst>
                <a:gd name="connsiteX0" fmla="*/ 0 w 26449"/>
                <a:gd name="connsiteY0" fmla="*/ 0 h 43452"/>
                <a:gd name="connsiteX1" fmla="*/ 26450 w 26449"/>
                <a:gd name="connsiteY1" fmla="*/ 0 h 43452"/>
                <a:gd name="connsiteX2" fmla="*/ 26450 w 26449"/>
                <a:gd name="connsiteY2" fmla="*/ 43453 h 43452"/>
                <a:gd name="connsiteX3" fmla="*/ 0 w 26449"/>
                <a:gd name="connsiteY3" fmla="*/ 43453 h 43452"/>
                <a:gd name="connsiteX4" fmla="*/ 0 w 26449"/>
                <a:gd name="connsiteY4" fmla="*/ 0 h 43452"/>
                <a:gd name="connsiteX5" fmla="*/ 0 w 26449"/>
                <a:gd name="connsiteY5" fmla="*/ 0 h 4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49" h="43452">
                  <a:moveTo>
                    <a:pt x="0" y="0"/>
                  </a:moveTo>
                  <a:lnTo>
                    <a:pt x="26450" y="0"/>
                  </a:lnTo>
                  <a:lnTo>
                    <a:pt x="26450" y="43453"/>
                  </a:lnTo>
                  <a:lnTo>
                    <a:pt x="0" y="434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2" name="Forma Livre: Forma 241">
              <a:extLst>
                <a:ext uri="{FF2B5EF4-FFF2-40B4-BE49-F238E27FC236}">
                  <a16:creationId xmlns:a16="http://schemas.microsoft.com/office/drawing/2014/main" id="{8CDFF061-6542-CBAF-4C44-B812BEF4490D}"/>
                </a:ext>
              </a:extLst>
            </p:cNvPr>
            <p:cNvSpPr/>
            <p:nvPr/>
          </p:nvSpPr>
          <p:spPr>
            <a:xfrm>
              <a:off x="14839418" y="3669935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3" name="Forma Livre: Forma 242">
              <a:extLst>
                <a:ext uri="{FF2B5EF4-FFF2-40B4-BE49-F238E27FC236}">
                  <a16:creationId xmlns:a16="http://schemas.microsoft.com/office/drawing/2014/main" id="{9E2DE8A3-3F8E-9081-8C28-3961AD7C5864}"/>
                </a:ext>
              </a:extLst>
            </p:cNvPr>
            <p:cNvSpPr/>
            <p:nvPr/>
          </p:nvSpPr>
          <p:spPr>
            <a:xfrm>
              <a:off x="14839418" y="3713388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4" name="Forma Livre: Forma 243">
              <a:extLst>
                <a:ext uri="{FF2B5EF4-FFF2-40B4-BE49-F238E27FC236}">
                  <a16:creationId xmlns:a16="http://schemas.microsoft.com/office/drawing/2014/main" id="{E889E239-D584-2BEF-3413-E0BFC8B772D1}"/>
                </a:ext>
              </a:extLst>
            </p:cNvPr>
            <p:cNvSpPr/>
            <p:nvPr/>
          </p:nvSpPr>
          <p:spPr>
            <a:xfrm>
              <a:off x="14887594" y="3669935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5" name="Forma Livre: Forma 244">
              <a:extLst>
                <a:ext uri="{FF2B5EF4-FFF2-40B4-BE49-F238E27FC236}">
                  <a16:creationId xmlns:a16="http://schemas.microsoft.com/office/drawing/2014/main" id="{CFF49FE7-817C-82A2-25FE-0E4D06E45B12}"/>
                </a:ext>
              </a:extLst>
            </p:cNvPr>
            <p:cNvSpPr/>
            <p:nvPr/>
          </p:nvSpPr>
          <p:spPr>
            <a:xfrm>
              <a:off x="14839418" y="3626482"/>
              <a:ext cx="21726" cy="21726"/>
            </a:xfrm>
            <a:custGeom>
              <a:avLst/>
              <a:gdLst>
                <a:gd name="connsiteX0" fmla="*/ 0 w 21726"/>
                <a:gd name="connsiteY0" fmla="*/ 21726 h 21726"/>
                <a:gd name="connsiteX1" fmla="*/ 0 w 21726"/>
                <a:gd name="connsiteY1" fmla="*/ 0 h 21726"/>
                <a:gd name="connsiteX2" fmla="*/ 21726 w 21726"/>
                <a:gd name="connsiteY2" fmla="*/ 0 h 21726"/>
                <a:gd name="connsiteX3" fmla="*/ 21726 w 21726"/>
                <a:gd name="connsiteY3" fmla="*/ 21726 h 2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1726">
                  <a:moveTo>
                    <a:pt x="0" y="21726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172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6" name="Forma Livre: Forma 245">
              <a:extLst>
                <a:ext uri="{FF2B5EF4-FFF2-40B4-BE49-F238E27FC236}">
                  <a16:creationId xmlns:a16="http://schemas.microsoft.com/office/drawing/2014/main" id="{F663B888-DA91-6303-28DC-5ECF2CFB4DB2}"/>
                </a:ext>
              </a:extLst>
            </p:cNvPr>
            <p:cNvSpPr/>
            <p:nvPr/>
          </p:nvSpPr>
          <p:spPr>
            <a:xfrm>
              <a:off x="14887594" y="3626482"/>
              <a:ext cx="21726" cy="21726"/>
            </a:xfrm>
            <a:custGeom>
              <a:avLst/>
              <a:gdLst>
                <a:gd name="connsiteX0" fmla="*/ 0 w 21726"/>
                <a:gd name="connsiteY0" fmla="*/ 21726 h 21726"/>
                <a:gd name="connsiteX1" fmla="*/ 0 w 21726"/>
                <a:gd name="connsiteY1" fmla="*/ 0 h 21726"/>
                <a:gd name="connsiteX2" fmla="*/ 21726 w 21726"/>
                <a:gd name="connsiteY2" fmla="*/ 0 h 21726"/>
                <a:gd name="connsiteX3" fmla="*/ 21726 w 21726"/>
                <a:gd name="connsiteY3" fmla="*/ 21726 h 2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1726">
                  <a:moveTo>
                    <a:pt x="0" y="21726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172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7" name="Forma Livre: Forma 246">
              <a:extLst>
                <a:ext uri="{FF2B5EF4-FFF2-40B4-BE49-F238E27FC236}">
                  <a16:creationId xmlns:a16="http://schemas.microsoft.com/office/drawing/2014/main" id="{8DCD716D-2AB5-F2A4-0A4F-9225EC05E021}"/>
                </a:ext>
              </a:extLst>
            </p:cNvPr>
            <p:cNvSpPr/>
            <p:nvPr/>
          </p:nvSpPr>
          <p:spPr>
            <a:xfrm>
              <a:off x="14887594" y="3713388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8" name="Forma Livre: Forma 247">
              <a:extLst>
                <a:ext uri="{FF2B5EF4-FFF2-40B4-BE49-F238E27FC236}">
                  <a16:creationId xmlns:a16="http://schemas.microsoft.com/office/drawing/2014/main" id="{4ECB3A74-EE91-8A88-735B-0C2D029668AB}"/>
                </a:ext>
              </a:extLst>
            </p:cNvPr>
            <p:cNvSpPr/>
            <p:nvPr/>
          </p:nvSpPr>
          <p:spPr>
            <a:xfrm>
              <a:off x="14758180" y="3659544"/>
              <a:ext cx="37785" cy="147362"/>
            </a:xfrm>
            <a:custGeom>
              <a:avLst/>
              <a:gdLst>
                <a:gd name="connsiteX0" fmla="*/ 37785 w 37785"/>
                <a:gd name="connsiteY0" fmla="*/ 147362 h 147362"/>
                <a:gd name="connsiteX1" fmla="*/ 0 w 37785"/>
                <a:gd name="connsiteY1" fmla="*/ 147362 h 147362"/>
                <a:gd name="connsiteX2" fmla="*/ 0 w 37785"/>
                <a:gd name="connsiteY2" fmla="*/ 0 h 147362"/>
                <a:gd name="connsiteX3" fmla="*/ 37785 w 37785"/>
                <a:gd name="connsiteY3" fmla="*/ 0 h 14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85" h="147362">
                  <a:moveTo>
                    <a:pt x="37785" y="147362"/>
                  </a:moveTo>
                  <a:lnTo>
                    <a:pt x="0" y="147362"/>
                  </a:lnTo>
                  <a:lnTo>
                    <a:pt x="0" y="0"/>
                  </a:lnTo>
                  <a:lnTo>
                    <a:pt x="37785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49" name="Forma Livre: Forma 248">
              <a:extLst>
                <a:ext uri="{FF2B5EF4-FFF2-40B4-BE49-F238E27FC236}">
                  <a16:creationId xmlns:a16="http://schemas.microsoft.com/office/drawing/2014/main" id="{A19B779C-86E6-196B-516C-C9B1DF496AAE}"/>
                </a:ext>
              </a:extLst>
            </p:cNvPr>
            <p:cNvSpPr/>
            <p:nvPr/>
          </p:nvSpPr>
          <p:spPr>
            <a:xfrm>
              <a:off x="14774239" y="3636873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0" name="Forma Livre: Forma 249">
              <a:extLst>
                <a:ext uri="{FF2B5EF4-FFF2-40B4-BE49-F238E27FC236}">
                  <a16:creationId xmlns:a16="http://schemas.microsoft.com/office/drawing/2014/main" id="{D97DAF2F-A55B-A548-EA74-1F64730B808B}"/>
                </a:ext>
              </a:extLst>
            </p:cNvPr>
            <p:cNvSpPr/>
            <p:nvPr/>
          </p:nvSpPr>
          <p:spPr>
            <a:xfrm>
              <a:off x="14952774" y="3713388"/>
              <a:ext cx="32117" cy="93518"/>
            </a:xfrm>
            <a:custGeom>
              <a:avLst/>
              <a:gdLst>
                <a:gd name="connsiteX0" fmla="*/ 0 w 32117"/>
                <a:gd name="connsiteY0" fmla="*/ 93518 h 93518"/>
                <a:gd name="connsiteX1" fmla="*/ 32117 w 32117"/>
                <a:gd name="connsiteY1" fmla="*/ 93518 h 93518"/>
                <a:gd name="connsiteX2" fmla="*/ 32117 w 32117"/>
                <a:gd name="connsiteY2" fmla="*/ 0 h 93518"/>
                <a:gd name="connsiteX3" fmla="*/ 0 w 32117"/>
                <a:gd name="connsiteY3" fmla="*/ 0 h 93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17" h="93518">
                  <a:moveTo>
                    <a:pt x="0" y="93518"/>
                  </a:moveTo>
                  <a:lnTo>
                    <a:pt x="32117" y="93518"/>
                  </a:lnTo>
                  <a:lnTo>
                    <a:pt x="32117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1" name="Forma Livre: Forma 250">
              <a:extLst>
                <a:ext uri="{FF2B5EF4-FFF2-40B4-BE49-F238E27FC236}">
                  <a16:creationId xmlns:a16="http://schemas.microsoft.com/office/drawing/2014/main" id="{6E46EBCB-B849-36C2-CD40-EAB83882414B}"/>
                </a:ext>
              </a:extLst>
            </p:cNvPr>
            <p:cNvSpPr/>
            <p:nvPr/>
          </p:nvSpPr>
          <p:spPr>
            <a:xfrm>
              <a:off x="14952774" y="3692606"/>
              <a:ext cx="21726" cy="20781"/>
            </a:xfrm>
            <a:custGeom>
              <a:avLst/>
              <a:gdLst>
                <a:gd name="connsiteX0" fmla="*/ 21726 w 21726"/>
                <a:gd name="connsiteY0" fmla="*/ 20782 h 20781"/>
                <a:gd name="connsiteX1" fmla="*/ 21726 w 21726"/>
                <a:gd name="connsiteY1" fmla="*/ 0 h 20781"/>
                <a:gd name="connsiteX2" fmla="*/ 0 w 21726"/>
                <a:gd name="connsiteY2" fmla="*/ 0 h 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26" h="20781">
                  <a:moveTo>
                    <a:pt x="21726" y="20782"/>
                  </a:moveTo>
                  <a:lnTo>
                    <a:pt x="21726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2" name="Forma Livre: Forma 251">
              <a:extLst>
                <a:ext uri="{FF2B5EF4-FFF2-40B4-BE49-F238E27FC236}">
                  <a16:creationId xmlns:a16="http://schemas.microsoft.com/office/drawing/2014/main" id="{E2AB0535-2FA2-C07E-6BAE-15148BD1C79F}"/>
                </a:ext>
              </a:extLst>
            </p:cNvPr>
            <p:cNvSpPr/>
            <p:nvPr/>
          </p:nvSpPr>
          <p:spPr>
            <a:xfrm>
              <a:off x="14812024" y="3593420"/>
              <a:ext cx="124690" cy="213486"/>
            </a:xfrm>
            <a:custGeom>
              <a:avLst/>
              <a:gdLst>
                <a:gd name="connsiteX0" fmla="*/ 0 w 124690"/>
                <a:gd name="connsiteY0" fmla="*/ 0 h 213486"/>
                <a:gd name="connsiteX1" fmla="*/ 124691 w 124690"/>
                <a:gd name="connsiteY1" fmla="*/ 0 h 213486"/>
                <a:gd name="connsiteX2" fmla="*/ 124691 w 124690"/>
                <a:gd name="connsiteY2" fmla="*/ 213486 h 213486"/>
                <a:gd name="connsiteX3" fmla="*/ 0 w 124690"/>
                <a:gd name="connsiteY3" fmla="*/ 213486 h 213486"/>
                <a:gd name="connsiteX4" fmla="*/ 0 w 124690"/>
                <a:gd name="connsiteY4" fmla="*/ 0 h 213486"/>
                <a:gd name="connsiteX5" fmla="*/ 0 w 124690"/>
                <a:gd name="connsiteY5" fmla="*/ 0 h 21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690" h="213486">
                  <a:moveTo>
                    <a:pt x="0" y="0"/>
                  </a:moveTo>
                  <a:lnTo>
                    <a:pt x="124691" y="0"/>
                  </a:lnTo>
                  <a:lnTo>
                    <a:pt x="124691" y="213486"/>
                  </a:lnTo>
                  <a:lnTo>
                    <a:pt x="0" y="21348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sp>
        <p:nvSpPr>
          <p:cNvPr id="109" name="Forma Livre: Forma 108">
            <a:extLst>
              <a:ext uri="{FF2B5EF4-FFF2-40B4-BE49-F238E27FC236}">
                <a16:creationId xmlns:a16="http://schemas.microsoft.com/office/drawing/2014/main" id="{3D71D089-AE6F-40E3-29BD-36C4041133BB}"/>
              </a:ext>
            </a:extLst>
          </p:cNvPr>
          <p:cNvSpPr/>
          <p:nvPr/>
        </p:nvSpPr>
        <p:spPr>
          <a:xfrm>
            <a:off x="10611251" y="3827726"/>
            <a:ext cx="396417" cy="396417"/>
          </a:xfrm>
          <a:custGeom>
            <a:avLst/>
            <a:gdLst>
              <a:gd name="connsiteX0" fmla="*/ 451868 w 451867"/>
              <a:gd name="connsiteY0" fmla="*/ 225934 h 451867"/>
              <a:gd name="connsiteX1" fmla="*/ 225934 w 451867"/>
              <a:gd name="connsiteY1" fmla="*/ 451867 h 451867"/>
              <a:gd name="connsiteX2" fmla="*/ 0 w 451867"/>
              <a:gd name="connsiteY2" fmla="*/ 225934 h 451867"/>
              <a:gd name="connsiteX3" fmla="*/ 225934 w 451867"/>
              <a:gd name="connsiteY3" fmla="*/ 0 h 451867"/>
              <a:gd name="connsiteX4" fmla="*/ 451868 w 451867"/>
              <a:gd name="connsiteY4" fmla="*/ 225934 h 45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867" h="451867">
                <a:moveTo>
                  <a:pt x="451868" y="225934"/>
                </a:moveTo>
                <a:cubicBezTo>
                  <a:pt x="451868" y="350714"/>
                  <a:pt x="350714" y="451867"/>
                  <a:pt x="225934" y="451867"/>
                </a:cubicBezTo>
                <a:cubicBezTo>
                  <a:pt x="101154" y="451867"/>
                  <a:pt x="0" y="350713"/>
                  <a:pt x="0" y="225934"/>
                </a:cubicBezTo>
                <a:cubicBezTo>
                  <a:pt x="0" y="101154"/>
                  <a:pt x="101154" y="0"/>
                  <a:pt x="225934" y="0"/>
                </a:cubicBezTo>
                <a:cubicBezTo>
                  <a:pt x="350714" y="0"/>
                  <a:pt x="451868" y="101154"/>
                  <a:pt x="451868" y="225934"/>
                </a:cubicBezTo>
                <a:close/>
              </a:path>
            </a:pathLst>
          </a:custGeom>
          <a:solidFill>
            <a:srgbClr val="4FC3F6"/>
          </a:solidFill>
          <a:ln w="6651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18" name="Agrupar 117">
            <a:extLst>
              <a:ext uri="{FF2B5EF4-FFF2-40B4-BE49-F238E27FC236}">
                <a16:creationId xmlns:a16="http://schemas.microsoft.com/office/drawing/2014/main" id="{9CC1E8F2-12C2-4FC4-8E8F-E003ADC8C47C}"/>
              </a:ext>
            </a:extLst>
          </p:cNvPr>
          <p:cNvGrpSpPr/>
          <p:nvPr/>
        </p:nvGrpSpPr>
        <p:grpSpPr>
          <a:xfrm>
            <a:off x="10698191" y="3928480"/>
            <a:ext cx="212462" cy="204983"/>
            <a:chOff x="14943986" y="2297472"/>
            <a:chExt cx="257079" cy="248030"/>
          </a:xfrm>
        </p:grpSpPr>
        <p:sp>
          <p:nvSpPr>
            <p:cNvPr id="113" name="Forma Livre: Forma 112">
              <a:extLst>
                <a:ext uri="{FF2B5EF4-FFF2-40B4-BE49-F238E27FC236}">
                  <a16:creationId xmlns:a16="http://schemas.microsoft.com/office/drawing/2014/main" id="{F9C42244-DD1B-0563-F593-18BF44EB1C7C}"/>
                </a:ext>
              </a:extLst>
            </p:cNvPr>
            <p:cNvSpPr/>
            <p:nvPr/>
          </p:nvSpPr>
          <p:spPr>
            <a:xfrm>
              <a:off x="14943986" y="2330619"/>
              <a:ext cx="113061" cy="185546"/>
            </a:xfrm>
            <a:custGeom>
              <a:avLst/>
              <a:gdLst>
                <a:gd name="connsiteX0" fmla="*/ 113062 w 113061"/>
                <a:gd name="connsiteY0" fmla="*/ 151733 h 185546"/>
                <a:gd name="connsiteX1" fmla="*/ 66580 w 113061"/>
                <a:gd name="connsiteY1" fmla="*/ 82677 h 185546"/>
                <a:gd name="connsiteX2" fmla="*/ 66866 w 113061"/>
                <a:gd name="connsiteY2" fmla="*/ 76200 h 185546"/>
                <a:gd name="connsiteX3" fmla="*/ 94393 w 113061"/>
                <a:gd name="connsiteY3" fmla="*/ 81344 h 185546"/>
                <a:gd name="connsiteX4" fmla="*/ 60579 w 113061"/>
                <a:gd name="connsiteY4" fmla="*/ 0 h 185546"/>
                <a:gd name="connsiteX5" fmla="*/ 0 w 113061"/>
                <a:gd name="connsiteY5" fmla="*/ 63722 h 185546"/>
                <a:gd name="connsiteX6" fmla="*/ 26194 w 113061"/>
                <a:gd name="connsiteY6" fmla="*/ 68580 h 185546"/>
                <a:gd name="connsiteX7" fmla="*/ 25241 w 113061"/>
                <a:gd name="connsiteY7" fmla="*/ 82677 h 185546"/>
                <a:gd name="connsiteX8" fmla="*/ 87535 w 113061"/>
                <a:gd name="connsiteY8" fmla="*/ 185547 h 18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061" h="185546">
                  <a:moveTo>
                    <a:pt x="113062" y="151733"/>
                  </a:moveTo>
                  <a:cubicBezTo>
                    <a:pt x="85820" y="140780"/>
                    <a:pt x="66580" y="114014"/>
                    <a:pt x="66580" y="82677"/>
                  </a:cubicBezTo>
                  <a:cubicBezTo>
                    <a:pt x="66580" y="80486"/>
                    <a:pt x="66675" y="78391"/>
                    <a:pt x="66866" y="76200"/>
                  </a:cubicBezTo>
                  <a:lnTo>
                    <a:pt x="94393" y="81344"/>
                  </a:lnTo>
                  <a:lnTo>
                    <a:pt x="60579" y="0"/>
                  </a:lnTo>
                  <a:lnTo>
                    <a:pt x="0" y="63722"/>
                  </a:lnTo>
                  <a:lnTo>
                    <a:pt x="26194" y="68580"/>
                  </a:lnTo>
                  <a:cubicBezTo>
                    <a:pt x="25622" y="73247"/>
                    <a:pt x="25241" y="77819"/>
                    <a:pt x="25241" y="82677"/>
                  </a:cubicBezTo>
                  <a:cubicBezTo>
                    <a:pt x="25241" y="127444"/>
                    <a:pt x="50578" y="166306"/>
                    <a:pt x="87535" y="185547"/>
                  </a:cubicBez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15" name="Forma Livre: Forma 114">
              <a:extLst>
                <a:ext uri="{FF2B5EF4-FFF2-40B4-BE49-F238E27FC236}">
                  <a16:creationId xmlns:a16="http://schemas.microsoft.com/office/drawing/2014/main" id="{257843B9-9F53-4CBB-FDF8-B36CC28F4C1F}"/>
                </a:ext>
              </a:extLst>
            </p:cNvPr>
            <p:cNvSpPr/>
            <p:nvPr/>
          </p:nvSpPr>
          <p:spPr>
            <a:xfrm>
              <a:off x="15050190" y="2407200"/>
              <a:ext cx="149828" cy="138302"/>
            </a:xfrm>
            <a:custGeom>
              <a:avLst/>
              <a:gdLst>
                <a:gd name="connsiteX0" fmla="*/ 108299 w 149828"/>
                <a:gd name="connsiteY0" fmla="*/ 0 h 138302"/>
                <a:gd name="connsiteX1" fmla="*/ 108585 w 149828"/>
                <a:gd name="connsiteY1" fmla="*/ 5810 h 138302"/>
                <a:gd name="connsiteX2" fmla="*/ 62579 w 149828"/>
                <a:gd name="connsiteY2" fmla="*/ 74390 h 138302"/>
                <a:gd name="connsiteX3" fmla="*/ 53054 w 149828"/>
                <a:gd name="connsiteY3" fmla="*/ 47530 h 138302"/>
                <a:gd name="connsiteX4" fmla="*/ 0 w 149828"/>
                <a:gd name="connsiteY4" fmla="*/ 117443 h 138302"/>
                <a:gd name="connsiteX5" fmla="*/ 85154 w 149828"/>
                <a:gd name="connsiteY5" fmla="*/ 138303 h 138302"/>
                <a:gd name="connsiteX6" fmla="*/ 76295 w 149828"/>
                <a:gd name="connsiteY6" fmla="*/ 113252 h 138302"/>
                <a:gd name="connsiteX7" fmla="*/ 149828 w 149828"/>
                <a:gd name="connsiteY7" fmla="*/ 5810 h 138302"/>
                <a:gd name="connsiteX8" fmla="*/ 149828 w 149828"/>
                <a:gd name="connsiteY8" fmla="*/ 5239 h 138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828" h="138302">
                  <a:moveTo>
                    <a:pt x="108299" y="0"/>
                  </a:moveTo>
                  <a:cubicBezTo>
                    <a:pt x="108490" y="1905"/>
                    <a:pt x="108585" y="3905"/>
                    <a:pt x="108585" y="5810"/>
                  </a:cubicBezTo>
                  <a:cubicBezTo>
                    <a:pt x="108585" y="36766"/>
                    <a:pt x="89535" y="63341"/>
                    <a:pt x="62579" y="74390"/>
                  </a:cubicBezTo>
                  <a:lnTo>
                    <a:pt x="53054" y="47530"/>
                  </a:lnTo>
                  <a:lnTo>
                    <a:pt x="0" y="117443"/>
                  </a:lnTo>
                  <a:lnTo>
                    <a:pt x="85154" y="138303"/>
                  </a:lnTo>
                  <a:lnTo>
                    <a:pt x="76295" y="113252"/>
                  </a:lnTo>
                  <a:cubicBezTo>
                    <a:pt x="119253" y="96488"/>
                    <a:pt x="149828" y="54769"/>
                    <a:pt x="149828" y="5810"/>
                  </a:cubicBezTo>
                  <a:lnTo>
                    <a:pt x="149828" y="5239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16" name="Forma Livre: Forma 115">
              <a:extLst>
                <a:ext uri="{FF2B5EF4-FFF2-40B4-BE49-F238E27FC236}">
                  <a16:creationId xmlns:a16="http://schemas.microsoft.com/office/drawing/2014/main" id="{77B35742-D1AC-27BC-74E1-ADACE8268CD3}"/>
                </a:ext>
              </a:extLst>
            </p:cNvPr>
            <p:cNvSpPr/>
            <p:nvPr/>
          </p:nvSpPr>
          <p:spPr>
            <a:xfrm>
              <a:off x="15020567" y="2297472"/>
              <a:ext cx="180498" cy="95059"/>
            </a:xfrm>
            <a:custGeom>
              <a:avLst/>
              <a:gdLst>
                <a:gd name="connsiteX0" fmla="*/ 16478 w 180498"/>
                <a:gd name="connsiteY0" fmla="*/ 58960 h 95059"/>
                <a:gd name="connsiteX1" fmla="*/ 64008 w 180498"/>
                <a:gd name="connsiteY1" fmla="*/ 41529 h 95059"/>
                <a:gd name="connsiteX2" fmla="*/ 113348 w 180498"/>
                <a:gd name="connsiteY2" fmla="*/ 60579 h 95059"/>
                <a:gd name="connsiteX3" fmla="*/ 93536 w 180498"/>
                <a:gd name="connsiteY3" fmla="*/ 83915 h 95059"/>
                <a:gd name="connsiteX4" fmla="*/ 180499 w 180498"/>
                <a:gd name="connsiteY4" fmla="*/ 95060 h 95059"/>
                <a:gd name="connsiteX5" fmla="*/ 155829 w 180498"/>
                <a:gd name="connsiteY5" fmla="*/ 10478 h 95059"/>
                <a:gd name="connsiteX6" fmla="*/ 140113 w 180498"/>
                <a:gd name="connsiteY6" fmla="*/ 29051 h 95059"/>
                <a:gd name="connsiteX7" fmla="*/ 64008 w 180498"/>
                <a:gd name="connsiteY7" fmla="*/ 0 h 95059"/>
                <a:gd name="connsiteX8" fmla="*/ 0 w 180498"/>
                <a:gd name="connsiteY8" fmla="*/ 19526 h 9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498" h="95059">
                  <a:moveTo>
                    <a:pt x="16478" y="58960"/>
                  </a:moveTo>
                  <a:cubicBezTo>
                    <a:pt x="29337" y="48101"/>
                    <a:pt x="45911" y="41529"/>
                    <a:pt x="64008" y="41529"/>
                  </a:cubicBezTo>
                  <a:cubicBezTo>
                    <a:pt x="82963" y="41529"/>
                    <a:pt x="100203" y="48768"/>
                    <a:pt x="113348" y="60579"/>
                  </a:cubicBezTo>
                  <a:lnTo>
                    <a:pt x="93536" y="83915"/>
                  </a:lnTo>
                  <a:lnTo>
                    <a:pt x="180499" y="95060"/>
                  </a:lnTo>
                  <a:lnTo>
                    <a:pt x="155829" y="10478"/>
                  </a:lnTo>
                  <a:lnTo>
                    <a:pt x="140113" y="29051"/>
                  </a:lnTo>
                  <a:cubicBezTo>
                    <a:pt x="119825" y="11049"/>
                    <a:pt x="93155" y="0"/>
                    <a:pt x="64008" y="0"/>
                  </a:cubicBezTo>
                  <a:cubicBezTo>
                    <a:pt x="40291" y="0"/>
                    <a:pt x="18383" y="7239"/>
                    <a:pt x="0" y="19526"/>
                  </a:cubicBez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sp>
        <p:nvSpPr>
          <p:cNvPr id="106" name="Forma Livre: Forma 105">
            <a:extLst>
              <a:ext uri="{FF2B5EF4-FFF2-40B4-BE49-F238E27FC236}">
                <a16:creationId xmlns:a16="http://schemas.microsoft.com/office/drawing/2014/main" id="{D20CE37C-DB9A-EC70-9D8E-D0BFF3CDD463}"/>
              </a:ext>
            </a:extLst>
          </p:cNvPr>
          <p:cNvSpPr/>
          <p:nvPr/>
        </p:nvSpPr>
        <p:spPr>
          <a:xfrm>
            <a:off x="9520054" y="3827726"/>
            <a:ext cx="396417" cy="396417"/>
          </a:xfrm>
          <a:custGeom>
            <a:avLst/>
            <a:gdLst>
              <a:gd name="connsiteX0" fmla="*/ 451868 w 451867"/>
              <a:gd name="connsiteY0" fmla="*/ 225934 h 451867"/>
              <a:gd name="connsiteX1" fmla="*/ 225934 w 451867"/>
              <a:gd name="connsiteY1" fmla="*/ 451867 h 451867"/>
              <a:gd name="connsiteX2" fmla="*/ 0 w 451867"/>
              <a:gd name="connsiteY2" fmla="*/ 225934 h 451867"/>
              <a:gd name="connsiteX3" fmla="*/ 225934 w 451867"/>
              <a:gd name="connsiteY3" fmla="*/ 0 h 451867"/>
              <a:gd name="connsiteX4" fmla="*/ 451868 w 451867"/>
              <a:gd name="connsiteY4" fmla="*/ 225934 h 45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867" h="451867">
                <a:moveTo>
                  <a:pt x="451868" y="225934"/>
                </a:moveTo>
                <a:cubicBezTo>
                  <a:pt x="451868" y="350714"/>
                  <a:pt x="350714" y="451867"/>
                  <a:pt x="225934" y="451867"/>
                </a:cubicBezTo>
                <a:cubicBezTo>
                  <a:pt x="101154" y="451867"/>
                  <a:pt x="0" y="350713"/>
                  <a:pt x="0" y="225934"/>
                </a:cubicBezTo>
                <a:cubicBezTo>
                  <a:pt x="0" y="101154"/>
                  <a:pt x="101154" y="0"/>
                  <a:pt x="225934" y="0"/>
                </a:cubicBezTo>
                <a:cubicBezTo>
                  <a:pt x="350714" y="0"/>
                  <a:pt x="451868" y="101154"/>
                  <a:pt x="451868" y="225934"/>
                </a:cubicBezTo>
                <a:close/>
              </a:path>
            </a:pathLst>
          </a:custGeom>
          <a:solidFill>
            <a:srgbClr val="4FC3F6"/>
          </a:solidFill>
          <a:ln w="6651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21" name="Agrupar 220">
            <a:extLst>
              <a:ext uri="{FF2B5EF4-FFF2-40B4-BE49-F238E27FC236}">
                <a16:creationId xmlns:a16="http://schemas.microsoft.com/office/drawing/2014/main" id="{9C329079-3818-8836-AB3D-C3579C00DFFA}"/>
              </a:ext>
            </a:extLst>
          </p:cNvPr>
          <p:cNvGrpSpPr/>
          <p:nvPr/>
        </p:nvGrpSpPr>
        <p:grpSpPr>
          <a:xfrm>
            <a:off x="9630598" y="3927535"/>
            <a:ext cx="177904" cy="194435"/>
            <a:chOff x="15488526" y="3503816"/>
            <a:chExt cx="215264" cy="235267"/>
          </a:xfrm>
        </p:grpSpPr>
        <p:sp>
          <p:nvSpPr>
            <p:cNvPr id="120" name="Forma Livre: Forma 119">
              <a:extLst>
                <a:ext uri="{FF2B5EF4-FFF2-40B4-BE49-F238E27FC236}">
                  <a16:creationId xmlns:a16="http://schemas.microsoft.com/office/drawing/2014/main" id="{31AD6490-C536-E6B3-1938-182C6C749148}"/>
                </a:ext>
              </a:extLst>
            </p:cNvPr>
            <p:cNvSpPr/>
            <p:nvPr/>
          </p:nvSpPr>
          <p:spPr>
            <a:xfrm>
              <a:off x="15488526" y="3503816"/>
              <a:ext cx="215264" cy="72563"/>
            </a:xfrm>
            <a:custGeom>
              <a:avLst/>
              <a:gdLst>
                <a:gd name="connsiteX0" fmla="*/ 107632 w 215264"/>
                <a:gd name="connsiteY0" fmla="*/ 0 h 72563"/>
                <a:gd name="connsiteX1" fmla="*/ 0 w 215264"/>
                <a:gd name="connsiteY1" fmla="*/ 29528 h 72563"/>
                <a:gd name="connsiteX2" fmla="*/ 0 w 215264"/>
                <a:gd name="connsiteY2" fmla="*/ 72563 h 72563"/>
                <a:gd name="connsiteX3" fmla="*/ 107632 w 215264"/>
                <a:gd name="connsiteY3" fmla="*/ 72563 h 72563"/>
                <a:gd name="connsiteX4" fmla="*/ 215265 w 215264"/>
                <a:gd name="connsiteY4" fmla="*/ 72563 h 72563"/>
                <a:gd name="connsiteX5" fmla="*/ 215265 w 215264"/>
                <a:gd name="connsiteY5" fmla="*/ 29528 h 72563"/>
                <a:gd name="connsiteX6" fmla="*/ 107632 w 215264"/>
                <a:gd name="connsiteY6" fmla="*/ 0 h 72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264" h="72563">
                  <a:moveTo>
                    <a:pt x="107632" y="0"/>
                  </a:moveTo>
                  <a:lnTo>
                    <a:pt x="0" y="29528"/>
                  </a:lnTo>
                  <a:lnTo>
                    <a:pt x="0" y="72563"/>
                  </a:lnTo>
                  <a:lnTo>
                    <a:pt x="107632" y="72563"/>
                  </a:lnTo>
                  <a:lnTo>
                    <a:pt x="215265" y="72563"/>
                  </a:lnTo>
                  <a:lnTo>
                    <a:pt x="215265" y="29528"/>
                  </a:lnTo>
                  <a:lnTo>
                    <a:pt x="107632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2" name="Forma Livre: Forma 121">
              <a:extLst>
                <a:ext uri="{FF2B5EF4-FFF2-40B4-BE49-F238E27FC236}">
                  <a16:creationId xmlns:a16="http://schemas.microsoft.com/office/drawing/2014/main" id="{152E3260-345F-7B75-CB49-9730B80FCC6D}"/>
                </a:ext>
              </a:extLst>
            </p:cNvPr>
            <p:cNvSpPr/>
            <p:nvPr/>
          </p:nvSpPr>
          <p:spPr>
            <a:xfrm>
              <a:off x="15488526" y="3691285"/>
              <a:ext cx="215178" cy="47798"/>
            </a:xfrm>
            <a:custGeom>
              <a:avLst/>
              <a:gdLst>
                <a:gd name="connsiteX0" fmla="*/ 18617 w 215178"/>
                <a:gd name="connsiteY0" fmla="*/ 0 h 47798"/>
                <a:gd name="connsiteX1" fmla="*/ 196561 w 215178"/>
                <a:gd name="connsiteY1" fmla="*/ 0 h 47798"/>
                <a:gd name="connsiteX2" fmla="*/ 215178 w 215178"/>
                <a:gd name="connsiteY2" fmla="*/ 18617 h 47798"/>
                <a:gd name="connsiteX3" fmla="*/ 215178 w 215178"/>
                <a:gd name="connsiteY3" fmla="*/ 47798 h 47798"/>
                <a:gd name="connsiteX4" fmla="*/ 0 w 215178"/>
                <a:gd name="connsiteY4" fmla="*/ 47798 h 47798"/>
                <a:gd name="connsiteX5" fmla="*/ 0 w 215178"/>
                <a:gd name="connsiteY5" fmla="*/ 18617 h 47798"/>
                <a:gd name="connsiteX6" fmla="*/ 18617 w 215178"/>
                <a:gd name="connsiteY6" fmla="*/ 0 h 4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78" h="47798">
                  <a:moveTo>
                    <a:pt x="18617" y="0"/>
                  </a:moveTo>
                  <a:lnTo>
                    <a:pt x="196561" y="0"/>
                  </a:lnTo>
                  <a:cubicBezTo>
                    <a:pt x="206865" y="0"/>
                    <a:pt x="215178" y="8399"/>
                    <a:pt x="215178" y="18617"/>
                  </a:cubicBezTo>
                  <a:lnTo>
                    <a:pt x="215178" y="47798"/>
                  </a:lnTo>
                  <a:lnTo>
                    <a:pt x="0" y="47798"/>
                  </a:lnTo>
                  <a:lnTo>
                    <a:pt x="0" y="18617"/>
                  </a:lnTo>
                  <a:cubicBezTo>
                    <a:pt x="0" y="8313"/>
                    <a:pt x="8399" y="0"/>
                    <a:pt x="18617" y="0"/>
                  </a:cubicBez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grpSp>
          <p:nvGrpSpPr>
            <p:cNvPr id="123" name="Gráfico 107">
              <a:extLst>
                <a:ext uri="{FF2B5EF4-FFF2-40B4-BE49-F238E27FC236}">
                  <a16:creationId xmlns:a16="http://schemas.microsoft.com/office/drawing/2014/main" id="{80640FEF-6594-01A6-876F-E45190726AE4}"/>
                </a:ext>
              </a:extLst>
            </p:cNvPr>
            <p:cNvGrpSpPr/>
            <p:nvPr/>
          </p:nvGrpSpPr>
          <p:grpSpPr>
            <a:xfrm>
              <a:off x="15508355" y="3576379"/>
              <a:ext cx="175606" cy="114906"/>
              <a:chOff x="15508355" y="3576379"/>
              <a:chExt cx="175606" cy="114906"/>
            </a:xfrm>
          </p:grpSpPr>
          <p:grpSp>
            <p:nvGrpSpPr>
              <p:cNvPr id="124" name="Gráfico 107">
                <a:extLst>
                  <a:ext uri="{FF2B5EF4-FFF2-40B4-BE49-F238E27FC236}">
                    <a16:creationId xmlns:a16="http://schemas.microsoft.com/office/drawing/2014/main" id="{D139FD06-9EBA-0152-B4AB-6B533AA7DFCC}"/>
                  </a:ext>
                </a:extLst>
              </p:cNvPr>
              <p:cNvGrpSpPr/>
              <p:nvPr/>
            </p:nvGrpSpPr>
            <p:grpSpPr>
              <a:xfrm>
                <a:off x="15508355" y="3576379"/>
                <a:ext cx="45546" cy="114906"/>
                <a:chOff x="15508355" y="3576379"/>
                <a:chExt cx="45546" cy="114906"/>
              </a:xfrm>
            </p:grpSpPr>
            <p:sp>
              <p:nvSpPr>
                <p:cNvPr id="125" name="Forma Livre: Forma 124">
                  <a:extLst>
                    <a:ext uri="{FF2B5EF4-FFF2-40B4-BE49-F238E27FC236}">
                      <a16:creationId xmlns:a16="http://schemas.microsoft.com/office/drawing/2014/main" id="{FF5A8178-14BF-5EE7-0401-2452A537DFAC}"/>
                    </a:ext>
                  </a:extLst>
                </p:cNvPr>
                <p:cNvSpPr/>
                <p:nvPr/>
              </p:nvSpPr>
              <p:spPr>
                <a:xfrm>
                  <a:off x="15508355" y="3576379"/>
                  <a:ext cx="8659" cy="114906"/>
                </a:xfrm>
                <a:custGeom>
                  <a:avLst/>
                  <a:gdLst>
                    <a:gd name="connsiteX0" fmla="*/ 0 w 8659"/>
                    <a:gd name="connsiteY0" fmla="*/ 0 h 114906"/>
                    <a:gd name="connsiteX1" fmla="*/ 0 w 8659"/>
                    <a:gd name="connsiteY1" fmla="*/ 114906 h 114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59" h="114906">
                      <a:moveTo>
                        <a:pt x="0" y="0"/>
                      </a:moveTo>
                      <a:lnTo>
                        <a:pt x="0" y="114906"/>
                      </a:lnTo>
                    </a:path>
                  </a:pathLst>
                </a:custGeom>
                <a:noFill/>
                <a:ln w="15240" cap="rnd">
                  <a:solidFill>
                    <a:srgbClr val="00145F"/>
                  </a:solidFill>
                  <a:prstDash val="solid"/>
                  <a:round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126" name="Forma Livre: Forma 125">
                  <a:extLst>
                    <a:ext uri="{FF2B5EF4-FFF2-40B4-BE49-F238E27FC236}">
                      <a16:creationId xmlns:a16="http://schemas.microsoft.com/office/drawing/2014/main" id="{7BADFF1E-A0DF-4A74-9C1F-7F2B078B221A}"/>
                    </a:ext>
                  </a:extLst>
                </p:cNvPr>
                <p:cNvSpPr/>
                <p:nvPr/>
              </p:nvSpPr>
              <p:spPr>
                <a:xfrm>
                  <a:off x="15553902" y="3576379"/>
                  <a:ext cx="8659" cy="114906"/>
                </a:xfrm>
                <a:custGeom>
                  <a:avLst/>
                  <a:gdLst>
                    <a:gd name="connsiteX0" fmla="*/ 0 w 8659"/>
                    <a:gd name="connsiteY0" fmla="*/ 0 h 114906"/>
                    <a:gd name="connsiteX1" fmla="*/ 0 w 8659"/>
                    <a:gd name="connsiteY1" fmla="*/ 114906 h 114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59" h="114906">
                      <a:moveTo>
                        <a:pt x="0" y="0"/>
                      </a:moveTo>
                      <a:lnTo>
                        <a:pt x="0" y="114906"/>
                      </a:lnTo>
                    </a:path>
                  </a:pathLst>
                </a:custGeom>
                <a:noFill/>
                <a:ln w="15240" cap="rnd">
                  <a:solidFill>
                    <a:srgbClr val="00145F"/>
                  </a:solidFill>
                  <a:prstDash val="solid"/>
                  <a:round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t-BR"/>
                </a:p>
              </p:txBody>
            </p:sp>
          </p:grpSp>
          <p:grpSp>
            <p:nvGrpSpPr>
              <p:cNvPr id="206" name="Gráfico 107">
                <a:extLst>
                  <a:ext uri="{FF2B5EF4-FFF2-40B4-BE49-F238E27FC236}">
                    <a16:creationId xmlns:a16="http://schemas.microsoft.com/office/drawing/2014/main" id="{265DBDA8-A55C-C0AB-7D39-EBAC8C44B7B3}"/>
                  </a:ext>
                </a:extLst>
              </p:cNvPr>
              <p:cNvGrpSpPr/>
              <p:nvPr/>
            </p:nvGrpSpPr>
            <p:grpSpPr>
              <a:xfrm>
                <a:off x="15638328" y="3576379"/>
                <a:ext cx="45633" cy="114906"/>
                <a:chOff x="15638328" y="3576379"/>
                <a:chExt cx="45633" cy="114906"/>
              </a:xfrm>
            </p:grpSpPr>
            <p:sp>
              <p:nvSpPr>
                <p:cNvPr id="208" name="Forma Livre: Forma 207">
                  <a:extLst>
                    <a:ext uri="{FF2B5EF4-FFF2-40B4-BE49-F238E27FC236}">
                      <a16:creationId xmlns:a16="http://schemas.microsoft.com/office/drawing/2014/main" id="{36FE3B19-8AEE-75DD-EBA7-E1667D6AB3DE}"/>
                    </a:ext>
                  </a:extLst>
                </p:cNvPr>
                <p:cNvSpPr/>
                <p:nvPr/>
              </p:nvSpPr>
              <p:spPr>
                <a:xfrm>
                  <a:off x="15638328" y="3576379"/>
                  <a:ext cx="8659" cy="114906"/>
                </a:xfrm>
                <a:custGeom>
                  <a:avLst/>
                  <a:gdLst>
                    <a:gd name="connsiteX0" fmla="*/ 0 w 8659"/>
                    <a:gd name="connsiteY0" fmla="*/ 0 h 114906"/>
                    <a:gd name="connsiteX1" fmla="*/ 0 w 8659"/>
                    <a:gd name="connsiteY1" fmla="*/ 114906 h 114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59" h="114906">
                      <a:moveTo>
                        <a:pt x="0" y="0"/>
                      </a:moveTo>
                      <a:lnTo>
                        <a:pt x="0" y="114906"/>
                      </a:lnTo>
                    </a:path>
                  </a:pathLst>
                </a:custGeom>
                <a:noFill/>
                <a:ln w="15240" cap="rnd">
                  <a:solidFill>
                    <a:srgbClr val="00145F"/>
                  </a:solidFill>
                  <a:prstDash val="solid"/>
                  <a:round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209" name="Forma Livre: Forma 208">
                  <a:extLst>
                    <a:ext uri="{FF2B5EF4-FFF2-40B4-BE49-F238E27FC236}">
                      <a16:creationId xmlns:a16="http://schemas.microsoft.com/office/drawing/2014/main" id="{DB98996F-FE66-6604-DBFD-CC89232C0ECC}"/>
                    </a:ext>
                  </a:extLst>
                </p:cNvPr>
                <p:cNvSpPr/>
                <p:nvPr/>
              </p:nvSpPr>
              <p:spPr>
                <a:xfrm>
                  <a:off x="15683961" y="3576379"/>
                  <a:ext cx="8659" cy="114906"/>
                </a:xfrm>
                <a:custGeom>
                  <a:avLst/>
                  <a:gdLst>
                    <a:gd name="connsiteX0" fmla="*/ 0 w 8659"/>
                    <a:gd name="connsiteY0" fmla="*/ 0 h 114906"/>
                    <a:gd name="connsiteX1" fmla="*/ 0 w 8659"/>
                    <a:gd name="connsiteY1" fmla="*/ 114906 h 114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659" h="114906">
                      <a:moveTo>
                        <a:pt x="0" y="0"/>
                      </a:moveTo>
                      <a:lnTo>
                        <a:pt x="0" y="114906"/>
                      </a:lnTo>
                    </a:path>
                  </a:pathLst>
                </a:custGeom>
                <a:noFill/>
                <a:ln w="15240" cap="rnd">
                  <a:solidFill>
                    <a:srgbClr val="00145F"/>
                  </a:solidFill>
                  <a:prstDash val="solid"/>
                  <a:round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t-BR"/>
                </a:p>
              </p:txBody>
            </p:sp>
          </p:grpSp>
        </p:grpSp>
      </p:grpSp>
      <p:pic>
        <p:nvPicPr>
          <p:cNvPr id="286" name="Gráfico 285">
            <a:extLst>
              <a:ext uri="{FF2B5EF4-FFF2-40B4-BE49-F238E27FC236}">
                <a16:creationId xmlns:a16="http://schemas.microsoft.com/office/drawing/2014/main" id="{9F61AD79-8EFB-4A4C-4FA5-BB8BED479F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25087" y="1366451"/>
            <a:ext cx="122277" cy="122277"/>
          </a:xfrm>
          <a:prstGeom prst="rect">
            <a:avLst/>
          </a:prstGeom>
        </p:spPr>
      </p:pic>
      <p:pic>
        <p:nvPicPr>
          <p:cNvPr id="287" name="Gráfico 286">
            <a:extLst>
              <a:ext uri="{FF2B5EF4-FFF2-40B4-BE49-F238E27FC236}">
                <a16:creationId xmlns:a16="http://schemas.microsoft.com/office/drawing/2014/main" id="{EA19A492-E1D9-6548-0F73-F541CB8B31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25087" y="1569176"/>
            <a:ext cx="122277" cy="122277"/>
          </a:xfrm>
          <a:prstGeom prst="rect">
            <a:avLst/>
          </a:prstGeom>
        </p:spPr>
      </p:pic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5CBE9856-1B42-3C88-893A-039FC0548275}"/>
              </a:ext>
            </a:extLst>
          </p:cNvPr>
          <p:cNvCxnSpPr>
            <a:cxnSpLocks/>
          </p:cNvCxnSpPr>
          <p:nvPr/>
        </p:nvCxnSpPr>
        <p:spPr>
          <a:xfrm flipH="1">
            <a:off x="4978497" y="4287461"/>
            <a:ext cx="407851" cy="0"/>
          </a:xfrm>
          <a:prstGeom prst="line">
            <a:avLst/>
          </a:prstGeom>
          <a:noFill/>
          <a:ln w="38100" cap="rnd" cmpd="sng">
            <a:solidFill>
              <a:schemeClr val="accent3"/>
            </a:solidFill>
            <a:prstDash val="solid"/>
            <a:bevel/>
            <a:headEnd type="none" w="med" len="med"/>
            <a:tailEnd type="arrow" w="lg" len="med"/>
          </a:ln>
        </p:spPr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5AB5D24D-D99F-0E63-5B01-2071EAA55E14}"/>
              </a:ext>
            </a:extLst>
          </p:cNvPr>
          <p:cNvCxnSpPr>
            <a:cxnSpLocks/>
          </p:cNvCxnSpPr>
          <p:nvPr/>
        </p:nvCxnSpPr>
        <p:spPr>
          <a:xfrm>
            <a:off x="2557126" y="4291290"/>
            <a:ext cx="406800" cy="0"/>
          </a:xfrm>
          <a:prstGeom prst="line">
            <a:avLst/>
          </a:prstGeom>
          <a:noFill/>
          <a:ln w="38100" cap="rnd" cmpd="sng">
            <a:solidFill>
              <a:schemeClr val="accent3"/>
            </a:solidFill>
            <a:prstDash val="solid"/>
            <a:bevel/>
            <a:headEnd type="none" w="med" len="med"/>
            <a:tailEnd type="arrow" w="lg" len="med"/>
          </a:ln>
        </p:spPr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16DFC600-2DCA-9B18-926F-F6960143FC2C}"/>
              </a:ext>
            </a:extLst>
          </p:cNvPr>
          <p:cNvSpPr txBox="1">
            <a:spLocks/>
          </p:cNvSpPr>
          <p:nvPr/>
        </p:nvSpPr>
        <p:spPr>
          <a:xfrm>
            <a:off x="540000" y="1688948"/>
            <a:ext cx="7200000" cy="3986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"/>
              </a:spcBef>
              <a:spcAft>
                <a:spcPts val="400"/>
              </a:spcAft>
              <a:buNone/>
              <a:tabLst>
                <a:tab pos="808038" algn="l"/>
              </a:tabLst>
              <a:defRPr sz="1600" b="0" spc="-3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pt-BR"/>
              <a:t>Event-</a:t>
            </a:r>
            <a:r>
              <a:rPr lang="pt-BR" err="1"/>
              <a:t>driven</a:t>
            </a:r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13B1E5E-2F15-D4E0-C5ED-2F0AB49A55C0}"/>
              </a:ext>
            </a:extLst>
          </p:cNvPr>
          <p:cNvSpPr/>
          <p:nvPr/>
        </p:nvSpPr>
        <p:spPr>
          <a:xfrm>
            <a:off x="3191876" y="3467431"/>
            <a:ext cx="1551600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0BF878-6F22-EC4E-C200-929F25369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241" y="4084261"/>
            <a:ext cx="860348" cy="50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3EEF42C-1200-D789-8BD3-20EBE39301EE}"/>
              </a:ext>
            </a:extLst>
          </p:cNvPr>
          <p:cNvSpPr txBox="1"/>
          <p:nvPr/>
        </p:nvSpPr>
        <p:spPr>
          <a:xfrm>
            <a:off x="1758179" y="2777335"/>
            <a:ext cx="2242527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b="1" kern="0">
                <a:solidFill>
                  <a:schemeClr val="accent1"/>
                </a:solidFill>
                <a:cs typeface="Calibri" panose="020F0502020204030204" pitchFamily="34" charset="0"/>
              </a:rPr>
              <a:t>B3</a:t>
            </a:r>
            <a:r>
              <a:rPr lang="pt-BR" sz="1000" kern="0">
                <a:solidFill>
                  <a:schemeClr val="accent1"/>
                </a:solidFill>
                <a:cs typeface="Calibri" panose="020F0502020204030204" pitchFamily="34" charset="0"/>
              </a:rPr>
              <a:t> cria eventos/informações nos tópicos dos clientes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8D75E8E-3D93-4206-D4C2-25AA6B233A48}"/>
              </a:ext>
            </a:extLst>
          </p:cNvPr>
          <p:cNvSpPr txBox="1"/>
          <p:nvPr/>
        </p:nvSpPr>
        <p:spPr>
          <a:xfrm>
            <a:off x="3665892" y="4601459"/>
            <a:ext cx="8603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050" kern="0" err="1">
                <a:solidFill>
                  <a:schemeClr val="accent1"/>
                </a:solidFill>
                <a:cs typeface="Calibri" panose="020F0502020204030204" pitchFamily="34" charset="0"/>
              </a:rPr>
              <a:t>Kaftka</a:t>
            </a:r>
            <a:endParaRPr lang="pt-BR" sz="1050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68E5EBE6-BBDC-EA96-B6F9-F18E2A728E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25087" y="1783809"/>
            <a:ext cx="122277" cy="122277"/>
          </a:xfrm>
          <a:prstGeom prst="rect">
            <a:avLst/>
          </a:prstGeom>
        </p:spPr>
      </p:pic>
      <p:pic>
        <p:nvPicPr>
          <p:cNvPr id="33" name="Gráfico 32" descr="Baixar da nuvem com preenchimento sólido">
            <a:extLst>
              <a:ext uri="{FF2B5EF4-FFF2-40B4-BE49-F238E27FC236}">
                <a16:creationId xmlns:a16="http://schemas.microsoft.com/office/drawing/2014/main" id="{6570A48F-2653-4CCA-12AD-2D80090B9A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36234" y="4481007"/>
            <a:ext cx="489247" cy="489247"/>
          </a:xfrm>
          <a:prstGeom prst="rect">
            <a:avLst/>
          </a:prstGeom>
        </p:spPr>
      </p:pic>
      <p:pic>
        <p:nvPicPr>
          <p:cNvPr id="35" name="Gráfico 34" descr="Raio com preenchimento sólido">
            <a:extLst>
              <a:ext uri="{FF2B5EF4-FFF2-40B4-BE49-F238E27FC236}">
                <a16:creationId xmlns:a16="http://schemas.microsoft.com/office/drawing/2014/main" id="{932C4C47-318D-4F1E-4A15-69959DD4EE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44552" y="4882090"/>
            <a:ext cx="362381" cy="362381"/>
          </a:xfrm>
          <a:prstGeom prst="rect">
            <a:avLst/>
          </a:prstGeom>
        </p:spPr>
      </p:pic>
      <p:pic>
        <p:nvPicPr>
          <p:cNvPr id="37" name="Gráfico 36" descr="Carregar com preenchimento sólido">
            <a:extLst>
              <a:ext uri="{FF2B5EF4-FFF2-40B4-BE49-F238E27FC236}">
                <a16:creationId xmlns:a16="http://schemas.microsoft.com/office/drawing/2014/main" id="{023D3F6C-E617-2C98-4694-1C80342FC9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513904" y="4481007"/>
            <a:ext cx="489600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4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7D4E41A6-5B38-D74E-6500-921429ED0D90}"/>
              </a:ext>
            </a:extLst>
          </p:cNvPr>
          <p:cNvSpPr/>
          <p:nvPr/>
        </p:nvSpPr>
        <p:spPr>
          <a:xfrm>
            <a:off x="2089150" y="1795780"/>
            <a:ext cx="8013700" cy="965200"/>
          </a:xfrm>
          <a:prstGeom prst="roundRect">
            <a:avLst>
              <a:gd name="adj" fmla="val 18246"/>
            </a:avLst>
          </a:prstGeom>
          <a:solidFill>
            <a:srgbClr val="50C3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BF143A40-A38D-9698-6CF0-D44278FFAEA4}"/>
              </a:ext>
            </a:extLst>
          </p:cNvPr>
          <p:cNvSpPr/>
          <p:nvPr/>
        </p:nvSpPr>
        <p:spPr>
          <a:xfrm>
            <a:off x="2089150" y="2853827"/>
            <a:ext cx="8013700" cy="965200"/>
          </a:xfrm>
          <a:prstGeom prst="roundRect">
            <a:avLst>
              <a:gd name="adj" fmla="val 18246"/>
            </a:avLst>
          </a:prstGeom>
          <a:solidFill>
            <a:srgbClr val="5AA4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499872DB-2A9F-0B52-464F-786B60117132}"/>
              </a:ext>
            </a:extLst>
          </p:cNvPr>
          <p:cNvSpPr/>
          <p:nvPr/>
        </p:nvSpPr>
        <p:spPr>
          <a:xfrm>
            <a:off x="2089150" y="3911874"/>
            <a:ext cx="8013700" cy="965200"/>
          </a:xfrm>
          <a:prstGeom prst="roundRect">
            <a:avLst>
              <a:gd name="adj" fmla="val 18246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: Cantos Arredondados 30">
            <a:extLst>
              <a:ext uri="{FF2B5EF4-FFF2-40B4-BE49-F238E27FC236}">
                <a16:creationId xmlns:a16="http://schemas.microsoft.com/office/drawing/2014/main" id="{8C028755-E497-A1DC-C81D-E29D67FF48F4}"/>
              </a:ext>
            </a:extLst>
          </p:cNvPr>
          <p:cNvSpPr/>
          <p:nvPr/>
        </p:nvSpPr>
        <p:spPr>
          <a:xfrm>
            <a:off x="2089150" y="4969922"/>
            <a:ext cx="8013700" cy="965200"/>
          </a:xfrm>
          <a:prstGeom prst="roundRect">
            <a:avLst>
              <a:gd name="adj" fmla="val 18246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980D61AB-02BD-2A83-BAB5-BA7CD0D2C5EB}"/>
              </a:ext>
            </a:extLst>
          </p:cNvPr>
          <p:cNvSpPr txBox="1"/>
          <p:nvPr/>
        </p:nvSpPr>
        <p:spPr>
          <a:xfrm>
            <a:off x="2898265" y="968598"/>
            <a:ext cx="63954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100" b="1" dirty="0">
                <a:solidFill>
                  <a:srgbClr val="00145F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Tipos de informações disponíveis pelo E-</a:t>
            </a:r>
            <a:r>
              <a:rPr lang="pt-BR" sz="2100" b="1" dirty="0" err="1">
                <a:solidFill>
                  <a:srgbClr val="00145F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Watcher</a:t>
            </a:r>
            <a:endParaRPr lang="pt-BR" sz="2100" b="1" dirty="0">
              <a:solidFill>
                <a:srgbClr val="00145F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4376ED26-280E-86AC-6AEA-33EAB6BFD148}"/>
              </a:ext>
            </a:extLst>
          </p:cNvPr>
          <p:cNvSpPr/>
          <p:nvPr/>
        </p:nvSpPr>
        <p:spPr>
          <a:xfrm>
            <a:off x="2271946" y="2050144"/>
            <a:ext cx="457200" cy="456472"/>
          </a:xfrm>
          <a:prstGeom prst="ellipse">
            <a:avLst/>
          </a:prstGeom>
          <a:solidFill>
            <a:srgbClr val="F0F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637F831A-6F33-4586-21FA-C1F676098253}"/>
              </a:ext>
            </a:extLst>
          </p:cNvPr>
          <p:cNvSpPr/>
          <p:nvPr/>
        </p:nvSpPr>
        <p:spPr>
          <a:xfrm>
            <a:off x="2271946" y="3108191"/>
            <a:ext cx="457200" cy="456472"/>
          </a:xfrm>
          <a:prstGeom prst="ellipse">
            <a:avLst/>
          </a:prstGeom>
          <a:solidFill>
            <a:srgbClr val="F0F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5F409C7F-E7E4-9BC1-416B-7344C43D2BB9}"/>
              </a:ext>
            </a:extLst>
          </p:cNvPr>
          <p:cNvSpPr/>
          <p:nvPr/>
        </p:nvSpPr>
        <p:spPr>
          <a:xfrm>
            <a:off x="2271946" y="5224286"/>
            <a:ext cx="457200" cy="456472"/>
          </a:xfrm>
          <a:prstGeom prst="ellipse">
            <a:avLst/>
          </a:prstGeom>
          <a:solidFill>
            <a:srgbClr val="F0F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F50B9AB2-FC65-8FD9-C42B-A9494C0B4169}"/>
              </a:ext>
            </a:extLst>
          </p:cNvPr>
          <p:cNvSpPr/>
          <p:nvPr/>
        </p:nvSpPr>
        <p:spPr>
          <a:xfrm>
            <a:off x="2271946" y="4166238"/>
            <a:ext cx="457200" cy="456472"/>
          </a:xfrm>
          <a:prstGeom prst="ellipse">
            <a:avLst/>
          </a:prstGeom>
          <a:solidFill>
            <a:srgbClr val="F0F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71FAC891-4BE2-7CA8-4A15-47162FD7B398}"/>
              </a:ext>
            </a:extLst>
          </p:cNvPr>
          <p:cNvSpPr txBox="1"/>
          <p:nvPr/>
        </p:nvSpPr>
        <p:spPr>
          <a:xfrm>
            <a:off x="2348902" y="2126728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50C3F6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D19F19E0-C86D-6200-9C32-6B79354D2AF4}"/>
              </a:ext>
            </a:extLst>
          </p:cNvPr>
          <p:cNvSpPr txBox="1"/>
          <p:nvPr/>
        </p:nvSpPr>
        <p:spPr>
          <a:xfrm>
            <a:off x="2349331" y="316715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5AA4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2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10928025-923A-8C98-3458-1C9ED6212FC4}"/>
              </a:ext>
            </a:extLst>
          </p:cNvPr>
          <p:cNvSpPr txBox="1"/>
          <p:nvPr/>
        </p:nvSpPr>
        <p:spPr>
          <a:xfrm>
            <a:off x="2348902" y="4244781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5AA4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3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6CB517DE-FA2D-3C2E-D515-6331C4345AFA}"/>
              </a:ext>
            </a:extLst>
          </p:cNvPr>
          <p:cNvSpPr txBox="1"/>
          <p:nvPr/>
        </p:nvSpPr>
        <p:spPr>
          <a:xfrm>
            <a:off x="2351852" y="5293374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>
                <a:solidFill>
                  <a:srgbClr val="5AA4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4</a:t>
            </a: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DCEAD94E-FA52-6FAB-BDB5-5DA2FE15AA55}"/>
              </a:ext>
            </a:extLst>
          </p:cNvPr>
          <p:cNvSpPr/>
          <p:nvPr/>
        </p:nvSpPr>
        <p:spPr>
          <a:xfrm>
            <a:off x="8661876" y="3196412"/>
            <a:ext cx="1332231" cy="276340"/>
          </a:xfrm>
          <a:prstGeom prst="roundRect">
            <a:avLst>
              <a:gd name="adj" fmla="val 50000"/>
            </a:avLst>
          </a:prstGeom>
          <a:solidFill>
            <a:srgbClr val="4B50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700" b="1" dirty="0"/>
              <a:t>EM DESENVOLVIMENTO</a:t>
            </a: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5DE0DC4B-1B7D-B4B3-CE7D-66D5BC13C756}"/>
              </a:ext>
            </a:extLst>
          </p:cNvPr>
          <p:cNvSpPr/>
          <p:nvPr/>
        </p:nvSpPr>
        <p:spPr>
          <a:xfrm>
            <a:off x="8661876" y="4255382"/>
            <a:ext cx="1332231" cy="276340"/>
          </a:xfrm>
          <a:prstGeom prst="roundRect">
            <a:avLst>
              <a:gd name="adj" fmla="val 50000"/>
            </a:avLst>
          </a:prstGeom>
          <a:solidFill>
            <a:srgbClr val="FED8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solidFill>
                  <a:srgbClr val="00145F"/>
                </a:solidFill>
              </a:rPr>
              <a:t>ROADMAP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E07E9038-7A46-EC50-E05A-E517FB9AAE49}"/>
              </a:ext>
            </a:extLst>
          </p:cNvPr>
          <p:cNvSpPr/>
          <p:nvPr/>
        </p:nvSpPr>
        <p:spPr>
          <a:xfrm>
            <a:off x="8661876" y="5314352"/>
            <a:ext cx="1332231" cy="276340"/>
          </a:xfrm>
          <a:prstGeom prst="roundRect">
            <a:avLst>
              <a:gd name="adj" fmla="val 50000"/>
            </a:avLst>
          </a:prstGeom>
          <a:solidFill>
            <a:srgbClr val="FED8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solidFill>
                  <a:srgbClr val="00145F"/>
                </a:solidFill>
              </a:rPr>
              <a:t>ROADPAM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44FED64D-22A0-0891-EF32-046C54B0AA44}"/>
              </a:ext>
            </a:extLst>
          </p:cNvPr>
          <p:cNvSpPr txBox="1"/>
          <p:nvPr/>
        </p:nvSpPr>
        <p:spPr>
          <a:xfrm>
            <a:off x="2809319" y="1952233"/>
            <a:ext cx="229261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00" b="1" dirty="0">
                <a:solidFill>
                  <a:srgbClr val="00145F"/>
                </a:solidFill>
              </a:rPr>
              <a:t>100% </a:t>
            </a:r>
            <a:r>
              <a:rPr lang="pt-BR" sz="1700" b="1" dirty="0">
                <a:solidFill>
                  <a:srgbClr val="F0F5FE"/>
                </a:solidFill>
              </a:rPr>
              <a:t>das Operações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EE36C672-2520-7344-765A-E974F0E5CECF}"/>
              </a:ext>
            </a:extLst>
          </p:cNvPr>
          <p:cNvSpPr txBox="1"/>
          <p:nvPr/>
        </p:nvSpPr>
        <p:spPr>
          <a:xfrm>
            <a:off x="2866971" y="2966899"/>
            <a:ext cx="26772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00" b="1" dirty="0">
                <a:solidFill>
                  <a:srgbClr val="F0F5FE"/>
                </a:solidFill>
              </a:rPr>
              <a:t>Características de Ativos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25C50EB7-FBC8-AB55-445C-E9F0C2FFF2AF}"/>
              </a:ext>
            </a:extLst>
          </p:cNvPr>
          <p:cNvSpPr txBox="1"/>
          <p:nvPr/>
        </p:nvSpPr>
        <p:spPr>
          <a:xfrm>
            <a:off x="2841027" y="4039609"/>
            <a:ext cx="222920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00" b="1" dirty="0">
                <a:solidFill>
                  <a:srgbClr val="4B5054"/>
                </a:solidFill>
              </a:rPr>
              <a:t>Posição de Custódia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7B06E6BF-4186-E29A-9940-DB439D1636AE}"/>
              </a:ext>
            </a:extLst>
          </p:cNvPr>
          <p:cNvSpPr txBox="1"/>
          <p:nvPr/>
        </p:nvSpPr>
        <p:spPr>
          <a:xfrm>
            <a:off x="2827454" y="5098579"/>
            <a:ext cx="568258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00" b="1" dirty="0">
                <a:solidFill>
                  <a:srgbClr val="4B5054"/>
                </a:solidFill>
              </a:rPr>
              <a:t>Consulta de Informações de Instrumentos Financeiros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B0B26129-E2F3-CE38-8A65-852811FC7C64}"/>
              </a:ext>
            </a:extLst>
          </p:cNvPr>
          <p:cNvSpPr txBox="1"/>
          <p:nvPr/>
        </p:nvSpPr>
        <p:spPr>
          <a:xfrm>
            <a:off x="2827454" y="2314331"/>
            <a:ext cx="6321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>
                <a:solidFill>
                  <a:srgbClr val="F0F5FE"/>
                </a:solidFill>
              </a:rPr>
              <a:t>Compra/venda, depósito, pagamento de juros, amortizações, liquidações, etc.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B68EBEA1-5BE4-9D0E-E8A5-8698591790C4}"/>
              </a:ext>
            </a:extLst>
          </p:cNvPr>
          <p:cNvSpPr txBox="1"/>
          <p:nvPr/>
        </p:nvSpPr>
        <p:spPr>
          <a:xfrm>
            <a:off x="2866971" y="3335534"/>
            <a:ext cx="55621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>
                <a:solidFill>
                  <a:srgbClr val="F0F5FE"/>
                </a:solidFill>
              </a:rPr>
              <a:t>Características de ativos, agendas de eventos, condições de resgate.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CB64057F-EDC7-B955-B639-98AA401914CF}"/>
              </a:ext>
            </a:extLst>
          </p:cNvPr>
          <p:cNvSpPr txBox="1"/>
          <p:nvPr/>
        </p:nvSpPr>
        <p:spPr>
          <a:xfrm>
            <a:off x="2842444" y="4409862"/>
            <a:ext cx="348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>
                <a:solidFill>
                  <a:srgbClr val="4B5054"/>
                </a:solidFill>
              </a:rPr>
              <a:t>Obtenha sua carteira/posição atualizada.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8A63BD32-93AE-E288-7C36-53E3B7BBD508}"/>
              </a:ext>
            </a:extLst>
          </p:cNvPr>
          <p:cNvSpPr txBox="1"/>
          <p:nvPr/>
        </p:nvSpPr>
        <p:spPr>
          <a:xfrm>
            <a:off x="2856024" y="5467910"/>
            <a:ext cx="5275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>
                <a:solidFill>
                  <a:srgbClr val="4B5054"/>
                </a:solidFill>
              </a:rPr>
              <a:t>Conheça o instrumento financeiro antes de finalizar sua compra.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FF439907-6AF6-82FB-91DD-05F6BC01F30D}"/>
              </a:ext>
            </a:extLst>
          </p:cNvPr>
          <p:cNvSpPr txBox="1"/>
          <p:nvPr/>
        </p:nvSpPr>
        <p:spPr>
          <a:xfrm>
            <a:off x="857392" y="354380"/>
            <a:ext cx="523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spc="300" dirty="0">
                <a:solidFill>
                  <a:srgbClr val="0014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VISÃO ROADMAP</a:t>
            </a: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FC3A1619-1543-BC3E-C310-64AC2EF7D3F7}"/>
              </a:ext>
            </a:extLst>
          </p:cNvPr>
          <p:cNvSpPr/>
          <p:nvPr/>
        </p:nvSpPr>
        <p:spPr>
          <a:xfrm>
            <a:off x="4479527" y="6634064"/>
            <a:ext cx="2948473" cy="223935"/>
          </a:xfrm>
          <a:prstGeom prst="rect">
            <a:avLst/>
          </a:prstGeom>
          <a:solidFill>
            <a:srgbClr val="F0F5FE"/>
          </a:solidFill>
          <a:ln>
            <a:solidFill>
              <a:srgbClr val="F0F5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17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>
            <a:extLst>
              <a:ext uri="{FF2B5EF4-FFF2-40B4-BE49-F238E27FC236}">
                <a16:creationId xmlns:a16="http://schemas.microsoft.com/office/drawing/2014/main" id="{1007D342-E545-5D19-A60A-5019858A6BE9}"/>
              </a:ext>
            </a:extLst>
          </p:cNvPr>
          <p:cNvSpPr/>
          <p:nvPr/>
        </p:nvSpPr>
        <p:spPr>
          <a:xfrm>
            <a:off x="890477" y="742950"/>
            <a:ext cx="2931430" cy="671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39DDACF2-D6D2-D8D4-0090-2050A59F7C62}"/>
              </a:ext>
            </a:extLst>
          </p:cNvPr>
          <p:cNvSpPr/>
          <p:nvPr/>
        </p:nvSpPr>
        <p:spPr>
          <a:xfrm>
            <a:off x="890476" y="1169195"/>
            <a:ext cx="2931430" cy="671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228AA04-E27C-7D91-DE24-B1D1F0F1FF00}"/>
              </a:ext>
            </a:extLst>
          </p:cNvPr>
          <p:cNvSpPr txBox="1"/>
          <p:nvPr/>
        </p:nvSpPr>
        <p:spPr>
          <a:xfrm>
            <a:off x="818206" y="811807"/>
            <a:ext cx="307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Funcionalidades já disponíveis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FF037FC9-3A42-260E-627A-C1CA1C890A7A}"/>
              </a:ext>
            </a:extLst>
          </p:cNvPr>
          <p:cNvSpPr txBox="1"/>
          <p:nvPr/>
        </p:nvSpPr>
        <p:spPr>
          <a:xfrm>
            <a:off x="818207" y="1383744"/>
            <a:ext cx="33537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Difusão de operações</a:t>
            </a:r>
          </a:p>
          <a:p>
            <a:r>
              <a:rPr lang="pt-BR" sz="13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Difusão de 100% das operações que ocorrem no Balcão difundidas para as partes.</a:t>
            </a: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3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Características de IF</a:t>
            </a:r>
          </a:p>
          <a:p>
            <a:r>
              <a:rPr lang="pt-BR" sz="13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Mensagens de características difundidas para as partes de uma operação dos seguintes </a:t>
            </a:r>
            <a:r>
              <a:rPr lang="pt-BR" sz="13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Ifs</a:t>
            </a:r>
            <a:r>
              <a:rPr lang="pt-BR" sz="13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pt-BR" sz="13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CRI, CRA, CFF, DEB, LF, CDB, TER, OPC, NC</a:t>
            </a: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3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Retorno de APIs </a:t>
            </a:r>
            <a:r>
              <a:rPr lang="pt-BR" sz="1300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Assyncronas</a:t>
            </a:r>
            <a:endParaRPr lang="pt-BR" sz="13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3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Retorno de API de Conciliação de </a:t>
            </a:r>
            <a:r>
              <a:rPr lang="pt-BR" sz="13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CCB e LCD</a:t>
            </a: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3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3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F6F1C215-546D-079F-5A6A-B771295E2497}"/>
              </a:ext>
            </a:extLst>
          </p:cNvPr>
          <p:cNvCxnSpPr>
            <a:cxnSpLocks/>
          </p:cNvCxnSpPr>
          <p:nvPr/>
        </p:nvCxnSpPr>
        <p:spPr>
          <a:xfrm>
            <a:off x="4143376" y="705028"/>
            <a:ext cx="0" cy="5438775"/>
          </a:xfrm>
          <a:prstGeom prst="line">
            <a:avLst/>
          </a:prstGeom>
          <a:ln w="9525">
            <a:solidFill>
              <a:srgbClr val="00B0F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tângulo 27">
            <a:extLst>
              <a:ext uri="{FF2B5EF4-FFF2-40B4-BE49-F238E27FC236}">
                <a16:creationId xmlns:a16="http://schemas.microsoft.com/office/drawing/2014/main" id="{11C099F2-5D66-00F0-F4DC-CB72C5A83206}"/>
              </a:ext>
            </a:extLst>
          </p:cNvPr>
          <p:cNvSpPr/>
          <p:nvPr/>
        </p:nvSpPr>
        <p:spPr>
          <a:xfrm>
            <a:off x="4519501" y="705028"/>
            <a:ext cx="764382" cy="671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2C6B6E39-5E90-156C-1F32-BABBE0B8E990}"/>
              </a:ext>
            </a:extLst>
          </p:cNvPr>
          <p:cNvSpPr/>
          <p:nvPr/>
        </p:nvSpPr>
        <p:spPr>
          <a:xfrm>
            <a:off x="4519500" y="1131273"/>
            <a:ext cx="764382" cy="671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912D8A73-51AF-1B5E-3150-4E6C4499A480}"/>
              </a:ext>
            </a:extLst>
          </p:cNvPr>
          <p:cNvSpPr txBox="1"/>
          <p:nvPr/>
        </p:nvSpPr>
        <p:spPr>
          <a:xfrm>
            <a:off x="4448064" y="761941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2º Tri/25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F3F7B43B-A4A3-02FB-74A6-27C00BF445E3}"/>
              </a:ext>
            </a:extLst>
          </p:cNvPr>
          <p:cNvSpPr/>
          <p:nvPr/>
        </p:nvSpPr>
        <p:spPr>
          <a:xfrm>
            <a:off x="7177084" y="705028"/>
            <a:ext cx="764382" cy="671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F3B5FC7A-4FC9-7C8E-6581-9974FC83222D}"/>
              </a:ext>
            </a:extLst>
          </p:cNvPr>
          <p:cNvSpPr/>
          <p:nvPr/>
        </p:nvSpPr>
        <p:spPr>
          <a:xfrm>
            <a:off x="7177084" y="1131273"/>
            <a:ext cx="764382" cy="671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14BC33E6-58CA-56A9-D5AB-BE88F806BA4C}"/>
              </a:ext>
            </a:extLst>
          </p:cNvPr>
          <p:cNvSpPr txBox="1"/>
          <p:nvPr/>
        </p:nvSpPr>
        <p:spPr>
          <a:xfrm>
            <a:off x="7105647" y="772178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3º Tri/25</a:t>
            </a:r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2C801574-DE71-237F-B9B2-E029B4CBFF11}"/>
              </a:ext>
            </a:extLst>
          </p:cNvPr>
          <p:cNvSpPr/>
          <p:nvPr/>
        </p:nvSpPr>
        <p:spPr>
          <a:xfrm>
            <a:off x="9834668" y="705028"/>
            <a:ext cx="764382" cy="671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7E4F55F9-5CC1-FABC-126E-3EC66FCA9610}"/>
              </a:ext>
            </a:extLst>
          </p:cNvPr>
          <p:cNvSpPr/>
          <p:nvPr/>
        </p:nvSpPr>
        <p:spPr>
          <a:xfrm>
            <a:off x="9834668" y="1131273"/>
            <a:ext cx="764382" cy="671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665F879B-8C6B-B5E6-5300-042E9286A0F1}"/>
              </a:ext>
            </a:extLst>
          </p:cNvPr>
          <p:cNvSpPr txBox="1"/>
          <p:nvPr/>
        </p:nvSpPr>
        <p:spPr>
          <a:xfrm>
            <a:off x="9763230" y="761941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4º Tri/25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932EA901-00EF-0A69-EADC-888F14E38267}"/>
              </a:ext>
            </a:extLst>
          </p:cNvPr>
          <p:cNvSpPr txBox="1"/>
          <p:nvPr/>
        </p:nvSpPr>
        <p:spPr>
          <a:xfrm>
            <a:off x="4368217" y="1248714"/>
            <a:ext cx="253375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Novas Mensagens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Mensagem de Características de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NC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 mensagem de característica de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CCB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Evolução de Mensagens 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Novos campos para Características de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CRI, CRA e CFF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Liberação do Apache Kafka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Liberação do protocolo TCP para utilização da </a:t>
            </a:r>
            <a:r>
              <a:rPr lang="pt-BR" sz="11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</a:t>
            </a:r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apache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Kafka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eWatcher</a:t>
            </a:r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via Internet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Liberação dos serviços </a:t>
            </a:r>
            <a:r>
              <a:rPr lang="pt-BR" sz="11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eWatcher</a:t>
            </a:r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via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Internet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Novas Atuações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Mensagens de Características quando o participante não é uma das pontas da operação: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Custodiante</a:t>
            </a:r>
            <a:r>
              <a:rPr lang="pt-BR" sz="11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</a:p>
          <a:p>
            <a:endParaRPr lang="pt-BR" sz="11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Versão da Mensageria SPB – 5.10</a:t>
            </a:r>
            <a:endParaRPr lang="pt-BR" sz="11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0718B691-9EA6-13C0-C0F2-713FCA31D04F}"/>
              </a:ext>
            </a:extLst>
          </p:cNvPr>
          <p:cNvSpPr txBox="1"/>
          <p:nvPr/>
        </p:nvSpPr>
        <p:spPr>
          <a:xfrm>
            <a:off x="7080010" y="1258242"/>
            <a:ext cx="248602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Novas Atuações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Mensagens de Características e Operações quando o participante não é uma das pontas da operação: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Agente Fiduciário</a:t>
            </a:r>
            <a:r>
              <a:rPr lang="pt-BR" sz="11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Coordenador Líder</a:t>
            </a:r>
            <a:r>
              <a:rPr lang="pt-BR" sz="11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t-BR" sz="11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Escriturador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Ativos</a:t>
            </a:r>
            <a:r>
              <a:rPr lang="pt-BR" sz="11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Novas Mensagens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Mensagem de Características de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COE, LCI, LCA, OFCC, OFVC, SWAP, DI, LC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 mensagem de </a:t>
            </a:r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LCD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Consulta de Custódia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 mensagem de resposta para consulta de custódia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CE0DB59-3867-3C17-9056-50BF28170CF8}"/>
              </a:ext>
            </a:extLst>
          </p:cNvPr>
          <p:cNvSpPr txBox="1"/>
          <p:nvPr/>
        </p:nvSpPr>
        <p:spPr>
          <a:xfrm>
            <a:off x="9744074" y="1374444"/>
            <a:ext cx="2447926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Novas Mensagens</a:t>
            </a: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Mensagem de Características de</a:t>
            </a:r>
          </a:p>
          <a:p>
            <a:r>
              <a:rPr lang="pt-BR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CDCA, CFA, LFSC, LFSN, TCF, TCO, CSEC, TDA</a:t>
            </a: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de Consulta de </a:t>
            </a:r>
            <a:r>
              <a:rPr lang="pt-BR" sz="1100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IFs</a:t>
            </a:r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API assíncrona para consulta de características de ativos próprios e de terceiros. (INICIO)</a:t>
            </a:r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1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Versão da Mensageria SPB – 5.11</a:t>
            </a: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pt-BR" sz="11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605A1614-56D5-31DF-00EC-EFA845C7E15C}"/>
              </a:ext>
            </a:extLst>
          </p:cNvPr>
          <p:cNvSpPr txBox="1"/>
          <p:nvPr/>
        </p:nvSpPr>
        <p:spPr>
          <a:xfrm>
            <a:off x="9525158" y="6381987"/>
            <a:ext cx="253375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*Dos ativos disponíveis dentro do E-</a:t>
            </a:r>
            <a:r>
              <a:rPr lang="pt-BR" sz="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Watcher</a:t>
            </a:r>
            <a:r>
              <a:rPr lang="pt-BR" sz="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9D737417-48FA-36F7-8061-6BF63A4E01B7}"/>
              </a:ext>
            </a:extLst>
          </p:cNvPr>
          <p:cNvSpPr txBox="1"/>
          <p:nvPr/>
        </p:nvSpPr>
        <p:spPr>
          <a:xfrm>
            <a:off x="857392" y="354380"/>
            <a:ext cx="523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spc="300" dirty="0">
                <a:solidFill>
                  <a:srgbClr val="0014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VISÃO ROADMAP</a:t>
            </a:r>
          </a:p>
        </p:txBody>
      </p:sp>
    </p:spTree>
    <p:extLst>
      <p:ext uri="{BB962C8B-B14F-4D97-AF65-F5344CB8AC3E}">
        <p14:creationId xmlns:p14="http://schemas.microsoft.com/office/powerpoint/2010/main" val="114058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5B888B8-9CCC-4C1B-B969-53EB8CFE84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55071" y="2488071"/>
            <a:ext cx="1881859" cy="188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tângulo 98">
            <a:extLst>
              <a:ext uri="{FF2B5EF4-FFF2-40B4-BE49-F238E27FC236}">
                <a16:creationId xmlns:a16="http://schemas.microsoft.com/office/drawing/2014/main" id="{64178899-992C-03EC-9095-6FE0FEC4D75D}"/>
              </a:ext>
            </a:extLst>
          </p:cNvPr>
          <p:cNvSpPr/>
          <p:nvPr/>
        </p:nvSpPr>
        <p:spPr>
          <a:xfrm>
            <a:off x="10208871" y="0"/>
            <a:ext cx="1983129" cy="64584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ED34506-A840-57D6-0151-50028125CF12}"/>
              </a:ext>
            </a:extLst>
          </p:cNvPr>
          <p:cNvSpPr txBox="1"/>
          <p:nvPr/>
        </p:nvSpPr>
        <p:spPr>
          <a:xfrm>
            <a:off x="881742" y="283029"/>
            <a:ext cx="683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solidFill>
                  <a:srgbClr val="001460"/>
                </a:solidFill>
              </a:rPr>
              <a:t>E-</a:t>
            </a:r>
            <a:r>
              <a:rPr lang="pt-BR" sz="2400" b="1" err="1">
                <a:solidFill>
                  <a:srgbClr val="001460"/>
                </a:solidFill>
              </a:rPr>
              <a:t>watcher</a:t>
            </a:r>
            <a:endParaRPr lang="pt-BR" sz="2400" b="1">
              <a:solidFill>
                <a:srgbClr val="001460"/>
              </a:solidFill>
            </a:endParaRPr>
          </a:p>
        </p:txBody>
      </p:sp>
      <p:sp>
        <p:nvSpPr>
          <p:cNvPr id="68" name="Rectangle 61">
            <a:extLst>
              <a:ext uri="{FF2B5EF4-FFF2-40B4-BE49-F238E27FC236}">
                <a16:creationId xmlns:a16="http://schemas.microsoft.com/office/drawing/2014/main" id="{BC5B7C9F-E465-5955-70CB-AD9AE74A9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2705" y="6869344"/>
            <a:ext cx="1847111" cy="16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pt-BR" sz="1100">
              <a:latin typeface="Montserrat" panose="00000500000000000000" pitchFamily="2" charset="0"/>
            </a:endParaRPr>
          </a:p>
        </p:txBody>
      </p:sp>
      <p:grpSp>
        <p:nvGrpSpPr>
          <p:cNvPr id="100" name="Agrupar 99">
            <a:extLst>
              <a:ext uri="{FF2B5EF4-FFF2-40B4-BE49-F238E27FC236}">
                <a16:creationId xmlns:a16="http://schemas.microsoft.com/office/drawing/2014/main" id="{491B78B5-94C7-A07B-DFC8-49660267E42C}"/>
              </a:ext>
            </a:extLst>
          </p:cNvPr>
          <p:cNvGrpSpPr/>
          <p:nvPr/>
        </p:nvGrpSpPr>
        <p:grpSpPr>
          <a:xfrm>
            <a:off x="10443200" y="445545"/>
            <a:ext cx="1662118" cy="1767744"/>
            <a:chOff x="10571843" y="2225622"/>
            <a:chExt cx="1241425" cy="1466505"/>
          </a:xfrm>
        </p:grpSpPr>
        <p:pic>
          <p:nvPicPr>
            <p:cNvPr id="4" name="Gráfico 78" descr="Internet das Coisas estrutura de tópicos">
              <a:extLst>
                <a:ext uri="{FF2B5EF4-FFF2-40B4-BE49-F238E27FC236}">
                  <a16:creationId xmlns:a16="http://schemas.microsoft.com/office/drawing/2014/main" id="{17F8F858-AE97-E491-2FE3-85208F258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5193" y="2616422"/>
              <a:ext cx="355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Gráfico 79" descr="Baixar da nuvem estrutura de tópicos">
              <a:extLst>
                <a:ext uri="{FF2B5EF4-FFF2-40B4-BE49-F238E27FC236}">
                  <a16:creationId xmlns:a16="http://schemas.microsoft.com/office/drawing/2014/main" id="{FAFDB8DB-D636-1347-61C5-0CC74888B7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6208" y="3025043"/>
              <a:ext cx="296862" cy="29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Gráfico 80" descr="Monitor com preenchimento sólido">
              <a:extLst>
                <a:ext uri="{FF2B5EF4-FFF2-40B4-BE49-F238E27FC236}">
                  <a16:creationId xmlns:a16="http://schemas.microsoft.com/office/drawing/2014/main" id="{5FE75B23-0F33-5CE9-576F-8FCC313199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4446" y="3379390"/>
              <a:ext cx="314325" cy="3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137B65D7-C71F-7706-4322-B6EF64D4B617}"/>
                </a:ext>
              </a:extLst>
            </p:cNvPr>
            <p:cNvSpPr txBox="1"/>
            <p:nvPr/>
          </p:nvSpPr>
          <p:spPr>
            <a:xfrm>
              <a:off x="10571843" y="2225622"/>
              <a:ext cx="1241425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200" b="1" spc="5">
                  <a:solidFill>
                    <a:srgbClr val="003475"/>
                  </a:solidFill>
                  <a:latin typeface="Montserrat"/>
                  <a:cs typeface="Montserrat"/>
                </a:rPr>
                <a:t>Possibilidades de requisição</a:t>
              </a:r>
              <a:endParaRPr lang="pt-BR" sz="800" b="1" spc="5">
                <a:solidFill>
                  <a:srgbClr val="003475"/>
                </a:solidFill>
                <a:latin typeface="Montserrat"/>
                <a:cs typeface="Montserrat"/>
              </a:endParaRP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73EBC21D-BF43-5A16-CFA4-88BEAE6EA1D5}"/>
                </a:ext>
              </a:extLst>
            </p:cNvPr>
            <p:cNvSpPr txBox="1"/>
            <p:nvPr/>
          </p:nvSpPr>
          <p:spPr>
            <a:xfrm>
              <a:off x="11119530" y="2718022"/>
              <a:ext cx="431800" cy="15398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API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913700A9-B0D0-B6E2-2E8D-5E360E2AEBF4}"/>
                </a:ext>
              </a:extLst>
            </p:cNvPr>
            <p:cNvSpPr txBox="1"/>
            <p:nvPr/>
          </p:nvSpPr>
          <p:spPr>
            <a:xfrm>
              <a:off x="11102494" y="3098067"/>
              <a:ext cx="551117" cy="127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Arquivo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A45627F1-8311-A581-9046-C680EAEF37E9}"/>
                </a:ext>
              </a:extLst>
            </p:cNvPr>
            <p:cNvSpPr txBox="1"/>
            <p:nvPr/>
          </p:nvSpPr>
          <p:spPr>
            <a:xfrm>
              <a:off x="11136558" y="3458765"/>
              <a:ext cx="355600" cy="15398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Tela</a:t>
              </a:r>
            </a:p>
          </p:txBody>
        </p:sp>
      </p:grpSp>
      <p:grpSp>
        <p:nvGrpSpPr>
          <p:cNvPr id="133" name="Agrupar 132">
            <a:extLst>
              <a:ext uri="{FF2B5EF4-FFF2-40B4-BE49-F238E27FC236}">
                <a16:creationId xmlns:a16="http://schemas.microsoft.com/office/drawing/2014/main" id="{178FB0E4-4A6B-371D-1C08-3E84B4B0DAF1}"/>
              </a:ext>
            </a:extLst>
          </p:cNvPr>
          <p:cNvGrpSpPr/>
          <p:nvPr/>
        </p:nvGrpSpPr>
        <p:grpSpPr>
          <a:xfrm>
            <a:off x="10366659" y="4710971"/>
            <a:ext cx="2080229" cy="827249"/>
            <a:chOff x="10495091" y="2638713"/>
            <a:chExt cx="1553711" cy="686277"/>
          </a:xfrm>
        </p:grpSpPr>
        <p:sp>
          <p:nvSpPr>
            <p:cNvPr id="136" name="CaixaDeTexto 135">
              <a:extLst>
                <a:ext uri="{FF2B5EF4-FFF2-40B4-BE49-F238E27FC236}">
                  <a16:creationId xmlns:a16="http://schemas.microsoft.com/office/drawing/2014/main" id="{2D89C2AC-8BE7-0989-DDA6-CC19DD390242}"/>
                </a:ext>
              </a:extLst>
            </p:cNvPr>
            <p:cNvSpPr txBox="1"/>
            <p:nvPr/>
          </p:nvSpPr>
          <p:spPr>
            <a:xfrm>
              <a:off x="10495091" y="2638713"/>
              <a:ext cx="1553711" cy="15319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200" b="1" spc="5">
                  <a:solidFill>
                    <a:srgbClr val="003475"/>
                  </a:solidFill>
                  <a:latin typeface="Montserrat"/>
                  <a:cs typeface="Montserrat"/>
                </a:rPr>
                <a:t>Produtos de dados</a:t>
              </a:r>
              <a:endParaRPr lang="pt-BR" sz="800" b="1" spc="5">
                <a:solidFill>
                  <a:srgbClr val="003475"/>
                </a:solidFill>
                <a:latin typeface="Montserrat"/>
                <a:cs typeface="Montserrat"/>
              </a:endParaRPr>
            </a:p>
          </p:txBody>
        </p:sp>
        <p:sp>
          <p:nvSpPr>
            <p:cNvPr id="137" name="CaixaDeTexto 136">
              <a:extLst>
                <a:ext uri="{FF2B5EF4-FFF2-40B4-BE49-F238E27FC236}">
                  <a16:creationId xmlns:a16="http://schemas.microsoft.com/office/drawing/2014/main" id="{20E6274E-F231-D8A1-90B1-925E8907247B}"/>
                </a:ext>
              </a:extLst>
            </p:cNvPr>
            <p:cNvSpPr txBox="1"/>
            <p:nvPr/>
          </p:nvSpPr>
          <p:spPr>
            <a:xfrm>
              <a:off x="10529432" y="2920720"/>
              <a:ext cx="1201757" cy="40427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171450" indent="-171450" eaLnBrk="1" fontAlgn="auto" hangingPunct="1">
                <a:spcBef>
                  <a:spcPts val="126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Up2Data</a:t>
              </a:r>
            </a:p>
            <a:p>
              <a:pPr marL="171450" indent="-171450" eaLnBrk="1" fontAlgn="auto" hangingPunct="1">
                <a:spcBef>
                  <a:spcPts val="126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sz="1000" spc="5" err="1">
                  <a:solidFill>
                    <a:srgbClr val="003475"/>
                  </a:solidFill>
                  <a:latin typeface="Montserrat"/>
                  <a:cs typeface="Montserrat"/>
                </a:rPr>
                <a:t>DataWise</a:t>
              </a:r>
              <a:endParaRPr lang="pt-BR" sz="1000" spc="5">
                <a:solidFill>
                  <a:srgbClr val="003475"/>
                </a:solidFill>
                <a:latin typeface="Montserrat"/>
                <a:cs typeface="Montserrat"/>
              </a:endParaRPr>
            </a:p>
            <a:p>
              <a:pPr marL="171450" indent="-171450" eaLnBrk="1" fontAlgn="auto" hangingPunct="1">
                <a:spcBef>
                  <a:spcPts val="126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Telas e arquivos NoMe</a:t>
              </a:r>
            </a:p>
          </p:txBody>
        </p:sp>
      </p:grpSp>
      <p:grpSp>
        <p:nvGrpSpPr>
          <p:cNvPr id="139" name="Agrupar 138">
            <a:extLst>
              <a:ext uri="{FF2B5EF4-FFF2-40B4-BE49-F238E27FC236}">
                <a16:creationId xmlns:a16="http://schemas.microsoft.com/office/drawing/2014/main" id="{A72D3A09-7134-0C38-AE82-5E41AEE7AAE8}"/>
              </a:ext>
            </a:extLst>
          </p:cNvPr>
          <p:cNvGrpSpPr/>
          <p:nvPr/>
        </p:nvGrpSpPr>
        <p:grpSpPr>
          <a:xfrm>
            <a:off x="10249961" y="3022169"/>
            <a:ext cx="2080229" cy="660537"/>
            <a:chOff x="10495091" y="2638713"/>
            <a:chExt cx="1553711" cy="547975"/>
          </a:xfrm>
        </p:grpSpPr>
        <p:sp>
          <p:nvSpPr>
            <p:cNvPr id="142" name="CaixaDeTexto 141">
              <a:extLst>
                <a:ext uri="{FF2B5EF4-FFF2-40B4-BE49-F238E27FC236}">
                  <a16:creationId xmlns:a16="http://schemas.microsoft.com/office/drawing/2014/main" id="{C5AF79CD-6628-028D-DD08-5053306AA3B6}"/>
                </a:ext>
              </a:extLst>
            </p:cNvPr>
            <p:cNvSpPr txBox="1"/>
            <p:nvPr/>
          </p:nvSpPr>
          <p:spPr>
            <a:xfrm>
              <a:off x="10495091" y="2638713"/>
              <a:ext cx="1553711" cy="15319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eaLnBrk="1" fontAlgn="auto" hangingPunct="1">
                <a:spcBef>
                  <a:spcPts val="126"/>
                </a:spcBef>
                <a:spcAft>
                  <a:spcPts val="0"/>
                </a:spcAft>
                <a:defRPr/>
              </a:pPr>
              <a:r>
                <a:rPr lang="pt-BR" sz="1200" b="1" spc="5">
                  <a:solidFill>
                    <a:srgbClr val="003475"/>
                  </a:solidFill>
                  <a:latin typeface="Montserrat"/>
                  <a:cs typeface="Montserrat"/>
                </a:rPr>
                <a:t>Soluções de Integração</a:t>
              </a:r>
              <a:endParaRPr lang="pt-BR" sz="800" b="1" spc="5">
                <a:solidFill>
                  <a:srgbClr val="003475"/>
                </a:solidFill>
                <a:latin typeface="Montserrat"/>
                <a:cs typeface="Montserrat"/>
              </a:endParaRPr>
            </a:p>
          </p:txBody>
        </p:sp>
        <p:sp>
          <p:nvSpPr>
            <p:cNvPr id="143" name="CaixaDeTexto 142">
              <a:extLst>
                <a:ext uri="{FF2B5EF4-FFF2-40B4-BE49-F238E27FC236}">
                  <a16:creationId xmlns:a16="http://schemas.microsoft.com/office/drawing/2014/main" id="{1D5B15A8-97BA-611E-A8C7-0EC6E80DCC22}"/>
                </a:ext>
              </a:extLst>
            </p:cNvPr>
            <p:cNvSpPr txBox="1"/>
            <p:nvPr/>
          </p:nvSpPr>
          <p:spPr>
            <a:xfrm>
              <a:off x="10646491" y="2920720"/>
              <a:ext cx="1146064" cy="26596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171450" indent="-171450" eaLnBrk="1" fontAlgn="auto" hangingPunct="1">
                <a:spcBef>
                  <a:spcPts val="126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sz="1000" spc="5" err="1">
                  <a:solidFill>
                    <a:srgbClr val="003475"/>
                  </a:solidFill>
                  <a:latin typeface="Montserrat"/>
                  <a:cs typeface="Montserrat"/>
                </a:rPr>
                <a:t>iMercado</a:t>
              </a:r>
              <a:endParaRPr lang="pt-BR" sz="1000" spc="5">
                <a:solidFill>
                  <a:srgbClr val="003475"/>
                </a:solidFill>
                <a:latin typeface="Montserrat"/>
                <a:cs typeface="Montserrat"/>
              </a:endParaRPr>
            </a:p>
            <a:p>
              <a:pPr marL="171450" indent="-171450" eaLnBrk="1" fontAlgn="auto" hangingPunct="1">
                <a:spcBef>
                  <a:spcPts val="126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sz="1000" spc="5" err="1">
                  <a:solidFill>
                    <a:srgbClr val="003475"/>
                  </a:solidFill>
                  <a:latin typeface="Montserrat"/>
                  <a:cs typeface="Montserrat"/>
                </a:rPr>
                <a:t>Infohub</a:t>
              </a:r>
              <a:r>
                <a:rPr lang="pt-BR" sz="1000" spc="5">
                  <a:solidFill>
                    <a:srgbClr val="003475"/>
                  </a:solidFill>
                  <a:latin typeface="Montserrat"/>
                  <a:cs typeface="Montserrat"/>
                </a:rPr>
                <a:t> / e-</a:t>
              </a:r>
              <a:r>
                <a:rPr lang="pt-BR" sz="1000" spc="5" err="1">
                  <a:solidFill>
                    <a:srgbClr val="003475"/>
                  </a:solidFill>
                  <a:latin typeface="Montserrat"/>
                  <a:cs typeface="Montserrat"/>
                </a:rPr>
                <a:t>Watcher</a:t>
              </a:r>
              <a:endParaRPr lang="pt-BR" sz="1000" spc="5">
                <a:solidFill>
                  <a:srgbClr val="003475"/>
                </a:solidFill>
                <a:latin typeface="Montserrat"/>
                <a:cs typeface="Montserrat"/>
              </a:endParaRPr>
            </a:p>
          </p:txBody>
        </p: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129E7321-9C79-9024-21E9-A97564ECEA5C}"/>
              </a:ext>
            </a:extLst>
          </p:cNvPr>
          <p:cNvSpPr/>
          <p:nvPr/>
        </p:nvSpPr>
        <p:spPr>
          <a:xfrm>
            <a:off x="1880863" y="2606989"/>
            <a:ext cx="1551600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2BFCF99-37D2-C201-E2D7-D855B9A133EB}"/>
              </a:ext>
            </a:extLst>
          </p:cNvPr>
          <p:cNvSpPr/>
          <p:nvPr/>
        </p:nvSpPr>
        <p:spPr>
          <a:xfrm>
            <a:off x="6660639" y="2606989"/>
            <a:ext cx="1549995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0000" rIns="180000" bIns="180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CLIENTE</a:t>
            </a:r>
            <a:endParaRPr kumimoji="0" lang="pt-BR" sz="1200" b="1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6473EEA7-0C20-A904-B22D-B93D92452AFD}"/>
              </a:ext>
            </a:extLst>
          </p:cNvPr>
          <p:cNvSpPr/>
          <p:nvPr/>
        </p:nvSpPr>
        <p:spPr>
          <a:xfrm>
            <a:off x="6841636" y="3407929"/>
            <a:ext cx="1188000" cy="312979"/>
          </a:xfrm>
          <a:prstGeom prst="roundRect">
            <a:avLst>
              <a:gd name="adj" fmla="val 50000"/>
            </a:avLst>
          </a:prstGeom>
          <a:solidFill>
            <a:srgbClr val="1E23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</a:rPr>
              <a:t>Cliente A</a:t>
            </a:r>
            <a:endParaRPr kumimoji="0" lang="pt-BR" sz="9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9" name="Imagem 8" descr="Uma imagem contendo Texto&#10;&#10;Descrição gerada automaticamente">
            <a:extLst>
              <a:ext uri="{FF2B5EF4-FFF2-40B4-BE49-F238E27FC236}">
                <a16:creationId xmlns:a16="http://schemas.microsoft.com/office/drawing/2014/main" id="{A2EC508A-4B75-ECB2-5501-117010419F6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3198" y="3019879"/>
            <a:ext cx="997215" cy="9972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1A143394-2786-8092-6B46-133168A9253B}"/>
              </a:ext>
            </a:extLst>
          </p:cNvPr>
          <p:cNvSpPr/>
          <p:nvPr/>
        </p:nvSpPr>
        <p:spPr>
          <a:xfrm>
            <a:off x="3131457" y="1497201"/>
            <a:ext cx="1658531" cy="35546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alibri" panose="020F0502020204030204" pitchFamily="34" charset="0"/>
              </a:rPr>
              <a:t>1º PASSO</a:t>
            </a:r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1DD99071-71CE-A554-574A-B9480B0167B6}"/>
              </a:ext>
            </a:extLst>
          </p:cNvPr>
          <p:cNvSpPr txBox="1"/>
          <p:nvPr/>
        </p:nvSpPr>
        <p:spPr>
          <a:xfrm>
            <a:off x="2859734" y="1916893"/>
            <a:ext cx="2176576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0" cap="none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C92CC9C9-CF57-FCFE-EEB8-5D861FF97EC6}"/>
              </a:ext>
            </a:extLst>
          </p:cNvPr>
          <p:cNvSpPr/>
          <p:nvPr/>
        </p:nvSpPr>
        <p:spPr>
          <a:xfrm>
            <a:off x="5374471" y="1497201"/>
            <a:ext cx="1658531" cy="35546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Calibri" panose="020F0502020204030204" pitchFamily="34" charset="0"/>
              </a:rPr>
              <a:t>2º PASSO</a:t>
            </a:r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8D3A4FC-3099-A2A5-A181-3B1FE697B353}"/>
              </a:ext>
            </a:extLst>
          </p:cNvPr>
          <p:cNvSpPr txBox="1"/>
          <p:nvPr/>
        </p:nvSpPr>
        <p:spPr>
          <a:xfrm>
            <a:off x="5082473" y="1916893"/>
            <a:ext cx="2242527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b="1" kern="0">
                <a:solidFill>
                  <a:schemeClr val="accent1"/>
                </a:solidFill>
                <a:cs typeface="Calibri" panose="020F0502020204030204" pitchFamily="34" charset="0"/>
              </a:rPr>
              <a:t>Clientes </a:t>
            </a:r>
            <a:r>
              <a:rPr lang="pt-BR" sz="1000" kern="0">
                <a:solidFill>
                  <a:schemeClr val="accent1"/>
                </a:solidFill>
                <a:cs typeface="Calibri" panose="020F0502020204030204" pitchFamily="34" charset="0"/>
              </a:rPr>
              <a:t>autenticam e consomem informações de seus tópicos</a:t>
            </a:r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6D78D86D-7CA1-CBA0-375F-06766326189A}"/>
              </a:ext>
            </a:extLst>
          </p:cNvPr>
          <p:cNvCxnSpPr>
            <a:cxnSpLocks/>
          </p:cNvCxnSpPr>
          <p:nvPr/>
        </p:nvCxnSpPr>
        <p:spPr>
          <a:xfrm flipH="1">
            <a:off x="6092496" y="3427019"/>
            <a:ext cx="407851" cy="0"/>
          </a:xfrm>
          <a:prstGeom prst="line">
            <a:avLst/>
          </a:prstGeom>
          <a:noFill/>
          <a:ln w="38100" cap="rnd" cmpd="sng">
            <a:solidFill>
              <a:schemeClr val="accent3"/>
            </a:solidFill>
            <a:prstDash val="solid"/>
            <a:bevel/>
            <a:headEnd type="none" w="med" len="med"/>
            <a:tailEnd type="arrow" w="lg" len="med"/>
          </a:ln>
        </p:spPr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7A13503A-F1EB-CFD0-BFF3-685CC3657241}"/>
              </a:ext>
            </a:extLst>
          </p:cNvPr>
          <p:cNvCxnSpPr>
            <a:cxnSpLocks/>
          </p:cNvCxnSpPr>
          <p:nvPr/>
        </p:nvCxnSpPr>
        <p:spPr>
          <a:xfrm>
            <a:off x="3671125" y="3430848"/>
            <a:ext cx="406800" cy="0"/>
          </a:xfrm>
          <a:prstGeom prst="line">
            <a:avLst/>
          </a:prstGeom>
          <a:noFill/>
          <a:ln w="38100" cap="rnd" cmpd="sng">
            <a:solidFill>
              <a:schemeClr val="accent3"/>
            </a:solidFill>
            <a:prstDash val="solid"/>
            <a:bevel/>
            <a:headEnd type="none" w="med" len="med"/>
            <a:tailEnd type="arrow" w="lg" len="med"/>
          </a:ln>
        </p:spPr>
      </p:cxnSp>
      <p:sp>
        <p:nvSpPr>
          <p:cNvPr id="35" name="Retângulo 34">
            <a:extLst>
              <a:ext uri="{FF2B5EF4-FFF2-40B4-BE49-F238E27FC236}">
                <a16:creationId xmlns:a16="http://schemas.microsoft.com/office/drawing/2014/main" id="{27AA59DB-AB86-D06F-F87B-49380342D79E}"/>
              </a:ext>
            </a:extLst>
          </p:cNvPr>
          <p:cNvSpPr/>
          <p:nvPr/>
        </p:nvSpPr>
        <p:spPr>
          <a:xfrm>
            <a:off x="4305875" y="2606989"/>
            <a:ext cx="1551600" cy="1845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6" name="Picture 2">
            <a:extLst>
              <a:ext uri="{FF2B5EF4-FFF2-40B4-BE49-F238E27FC236}">
                <a16:creationId xmlns:a16="http://schemas.microsoft.com/office/drawing/2014/main" id="{BE5DE043-9080-6756-4BAD-1A0B75255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40" y="3223819"/>
            <a:ext cx="860348" cy="50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aixaDeTexto 36">
            <a:extLst>
              <a:ext uri="{FF2B5EF4-FFF2-40B4-BE49-F238E27FC236}">
                <a16:creationId xmlns:a16="http://schemas.microsoft.com/office/drawing/2014/main" id="{753DEA02-01F8-F672-4749-D9613CFB264F}"/>
              </a:ext>
            </a:extLst>
          </p:cNvPr>
          <p:cNvSpPr txBox="1"/>
          <p:nvPr/>
        </p:nvSpPr>
        <p:spPr>
          <a:xfrm>
            <a:off x="2872178" y="1916893"/>
            <a:ext cx="2242527" cy="4154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 b="1" kern="0">
                <a:solidFill>
                  <a:schemeClr val="accent1"/>
                </a:solidFill>
                <a:cs typeface="Calibri" panose="020F0502020204030204" pitchFamily="34" charset="0"/>
              </a:rPr>
              <a:t>B3</a:t>
            </a:r>
            <a:r>
              <a:rPr lang="pt-BR" sz="1000" kern="0">
                <a:solidFill>
                  <a:schemeClr val="accent1"/>
                </a:solidFill>
                <a:cs typeface="Calibri" panose="020F0502020204030204" pitchFamily="34" charset="0"/>
              </a:rPr>
              <a:t> cria eventos/informações nos tópicos dos clientes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ECAA5C0-6B56-C7EC-7B11-B3EDD343D1A6}"/>
              </a:ext>
            </a:extLst>
          </p:cNvPr>
          <p:cNvSpPr txBox="1"/>
          <p:nvPr/>
        </p:nvSpPr>
        <p:spPr>
          <a:xfrm>
            <a:off x="4779891" y="3741017"/>
            <a:ext cx="8603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050" kern="0" err="1">
                <a:solidFill>
                  <a:schemeClr val="accent1"/>
                </a:solidFill>
                <a:cs typeface="Calibri" panose="020F0502020204030204" pitchFamily="34" charset="0"/>
              </a:rPr>
              <a:t>Kaftka</a:t>
            </a:r>
            <a:endParaRPr lang="pt-BR" sz="1050"/>
          </a:p>
        </p:txBody>
      </p:sp>
      <p:pic>
        <p:nvPicPr>
          <p:cNvPr id="39" name="Gráfico 38" descr="Baixar da nuvem com preenchimento sólido">
            <a:extLst>
              <a:ext uri="{FF2B5EF4-FFF2-40B4-BE49-F238E27FC236}">
                <a16:creationId xmlns:a16="http://schemas.microsoft.com/office/drawing/2014/main" id="{E4776EAA-9C34-933F-3770-82ACC412F7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50233" y="3620565"/>
            <a:ext cx="489247" cy="489247"/>
          </a:xfrm>
          <a:prstGeom prst="rect">
            <a:avLst/>
          </a:prstGeom>
        </p:spPr>
      </p:pic>
      <p:pic>
        <p:nvPicPr>
          <p:cNvPr id="40" name="Gráfico 39" descr="Raio com preenchimento sólido">
            <a:extLst>
              <a:ext uri="{FF2B5EF4-FFF2-40B4-BE49-F238E27FC236}">
                <a16:creationId xmlns:a16="http://schemas.microsoft.com/office/drawing/2014/main" id="{4E3C9330-A0A8-0C2A-FD42-6DB3345EE9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58551" y="4021648"/>
            <a:ext cx="362381" cy="362381"/>
          </a:xfrm>
          <a:prstGeom prst="rect">
            <a:avLst/>
          </a:prstGeom>
        </p:spPr>
      </p:pic>
      <p:pic>
        <p:nvPicPr>
          <p:cNvPr id="41" name="Gráfico 40" descr="Carregar com preenchimento sólido">
            <a:extLst>
              <a:ext uri="{FF2B5EF4-FFF2-40B4-BE49-F238E27FC236}">
                <a16:creationId xmlns:a16="http://schemas.microsoft.com/office/drawing/2014/main" id="{873BBDFC-5692-BB9F-9743-FBFCCC626A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27903" y="3620565"/>
            <a:ext cx="489600" cy="489600"/>
          </a:xfrm>
          <a:prstGeom prst="rect">
            <a:avLst/>
          </a:prstGeom>
        </p:spPr>
      </p:pic>
      <p:sp>
        <p:nvSpPr>
          <p:cNvPr id="42" name="CaixaDeTexto 41">
            <a:extLst>
              <a:ext uri="{FF2B5EF4-FFF2-40B4-BE49-F238E27FC236}">
                <a16:creationId xmlns:a16="http://schemas.microsoft.com/office/drawing/2014/main" id="{29E36B38-F63A-FEEB-C264-2C9FC69DA998}"/>
              </a:ext>
            </a:extLst>
          </p:cNvPr>
          <p:cNvSpPr txBox="1"/>
          <p:nvPr/>
        </p:nvSpPr>
        <p:spPr>
          <a:xfrm>
            <a:off x="196576" y="929325"/>
            <a:ext cx="264385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126"/>
              </a:spcBef>
              <a:spcAft>
                <a:spcPts val="0"/>
              </a:spcAft>
              <a:defRPr/>
            </a:pPr>
            <a:r>
              <a:rPr lang="pt-BR" sz="1200" b="1" spc="5">
                <a:solidFill>
                  <a:schemeClr val="accent3"/>
                </a:solidFill>
                <a:latin typeface="Montserrat"/>
                <a:cs typeface="Montserrat"/>
              </a:rPr>
              <a:t>Cadastramento / Emissão</a:t>
            </a:r>
            <a:endParaRPr lang="pt-BR" sz="800" b="1" spc="5">
              <a:solidFill>
                <a:schemeClr val="accent3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6921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D22C6C2-9495-01E5-D66B-8B1513EECFDA}"/>
              </a:ext>
            </a:extLst>
          </p:cNvPr>
          <p:cNvSpPr txBox="1"/>
          <p:nvPr/>
        </p:nvSpPr>
        <p:spPr>
          <a:xfrm>
            <a:off x="928927" y="375935"/>
            <a:ext cx="5238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spc="300" dirty="0">
                <a:solidFill>
                  <a:srgbClr val="0014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E-WATCHER</a:t>
            </a:r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06B7FD93-3987-B0B4-4A2C-ADFB63BE9959}"/>
              </a:ext>
            </a:extLst>
          </p:cNvPr>
          <p:cNvSpPr/>
          <p:nvPr/>
        </p:nvSpPr>
        <p:spPr>
          <a:xfrm>
            <a:off x="995482" y="1062454"/>
            <a:ext cx="10521604" cy="1354217"/>
          </a:xfrm>
          <a:prstGeom prst="roundRect">
            <a:avLst>
              <a:gd name="adj" fmla="val 10834"/>
            </a:avLst>
          </a:prstGeom>
          <a:noFill/>
          <a:ln>
            <a:solidFill>
              <a:srgbClr val="001460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48F7224-5E7C-A091-1511-E6487F6A9DDC}"/>
              </a:ext>
            </a:extLst>
          </p:cNvPr>
          <p:cNvSpPr txBox="1"/>
          <p:nvPr/>
        </p:nvSpPr>
        <p:spPr>
          <a:xfrm>
            <a:off x="1104900" y="877788"/>
            <a:ext cx="1079142" cy="400110"/>
          </a:xfrm>
          <a:prstGeom prst="rect">
            <a:avLst/>
          </a:prstGeom>
          <a:solidFill>
            <a:srgbClr val="F0F5FE"/>
          </a:solidFill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0014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que é: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13D671-D87D-FE92-0AD5-F408FD09FF28}"/>
              </a:ext>
            </a:extLst>
          </p:cNvPr>
          <p:cNvSpPr txBox="1"/>
          <p:nvPr/>
        </p:nvSpPr>
        <p:spPr>
          <a:xfrm>
            <a:off x="1147763" y="1201358"/>
            <a:ext cx="102495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Event-</a:t>
            </a:r>
            <a:r>
              <a:rPr lang="pt-BR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Watcher</a:t>
            </a:r>
            <a:r>
              <a:rPr lang="pt-B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é uma solução que oferece monitoramento em tempo real das operações realizadas na plataforma de Negociação de Balcão, abrangendo tanto o sistema legado quanto a nova plataforma modernizada. Com rapidez, confiabilidade, precisão e segurança, o Event-</a:t>
            </a:r>
            <a:r>
              <a:rPr lang="pt-BR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Watcher</a:t>
            </a:r>
            <a:r>
              <a:rPr lang="pt-B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 destaca como um produto altamente diferenciado, capaz de fornecer informações de maneira ágil e eficiente.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E4EAA4C-4417-DBA8-2EAB-D7BF81B9D1CD}"/>
              </a:ext>
            </a:extLst>
          </p:cNvPr>
          <p:cNvSpPr txBox="1"/>
          <p:nvPr/>
        </p:nvSpPr>
        <p:spPr>
          <a:xfrm>
            <a:off x="995481" y="2874765"/>
            <a:ext cx="106413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u="sng" dirty="0">
                <a:solidFill>
                  <a:srgbClr val="0014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Operações:</a:t>
            </a:r>
            <a:endParaRPr lang="pt-BR" sz="1600" dirty="0">
              <a:solidFill>
                <a:srgbClr val="0014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Uma operação financeira é qualquer transação ou atividade que envolva a movimentação de recursos financeiros. Isso pode incluir empréstimos, investimentos, compras e vendas de ativos, entre outras atividades. As operações financeiras são essenciais para o funcionamento da economia, permitindo a circulação de recursos e a alocação eficiente de capital. </a:t>
            </a:r>
            <a:endParaRPr lang="pt-BR" sz="1600" dirty="0">
              <a:solidFill>
                <a:srgbClr val="0014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as mensagens de operações são voltadas para a execução de ações.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1D4992D-98B5-C99C-5460-D7B84277276D}"/>
              </a:ext>
            </a:extLst>
          </p:cNvPr>
          <p:cNvSpPr txBox="1"/>
          <p:nvPr/>
        </p:nvSpPr>
        <p:spPr>
          <a:xfrm>
            <a:off x="995481" y="4703953"/>
            <a:ext cx="104018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u="sng" dirty="0">
                <a:solidFill>
                  <a:srgbClr val="0014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Características: </a:t>
            </a:r>
            <a:endParaRPr lang="pt-BR" sz="16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características de um instrumento financeiro dependem da sua natureza e função, mas, em geral, incluem a liquidez, a negociabilidade, a possibilidade de gerar fluxos de caixa e a existência de riscos associados. Um instrumento financeiro é um contrato que cria um ativo financeiro para uma entidade e um passivo financeiro ou instrumento patrimonial para outra. </a:t>
            </a:r>
          </a:p>
          <a:p>
            <a:r>
              <a:rPr lang="pt-BR"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as mensagens de características são voltadas para a coleta e comunicação de informações sobre o estado do sistema.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7AE5535A-A00D-8FCE-75C0-BBF9A0FFAECA}"/>
              </a:ext>
            </a:extLst>
          </p:cNvPr>
          <p:cNvSpPr/>
          <p:nvPr/>
        </p:nvSpPr>
        <p:spPr>
          <a:xfrm>
            <a:off x="4479527" y="6634064"/>
            <a:ext cx="2948473" cy="223935"/>
          </a:xfrm>
          <a:prstGeom prst="rect">
            <a:avLst/>
          </a:prstGeom>
          <a:solidFill>
            <a:srgbClr val="F0F5FE"/>
          </a:solidFill>
          <a:ln>
            <a:solidFill>
              <a:srgbClr val="F0F5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856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Escuro">
  <a:themeElements>
    <a:clrScheme name="Custom 3">
      <a:dk1>
        <a:srgbClr val="001360"/>
      </a:dk1>
      <a:lt1>
        <a:srgbClr val="FEFFFF"/>
      </a:lt1>
      <a:dk2>
        <a:srgbClr val="00145F"/>
      </a:dk2>
      <a:lt2>
        <a:srgbClr val="EFF4FD"/>
      </a:lt2>
      <a:accent1>
        <a:srgbClr val="54C3F3"/>
      </a:accent1>
      <a:accent2>
        <a:srgbClr val="F6A635"/>
      </a:accent2>
      <a:accent3>
        <a:srgbClr val="1C24AE"/>
      </a:accent3>
      <a:accent4>
        <a:srgbClr val="5AA5FE"/>
      </a:accent4>
      <a:accent5>
        <a:srgbClr val="4A4E55"/>
      </a:accent5>
      <a:accent6>
        <a:srgbClr val="92C1FD"/>
      </a:accent6>
      <a:hlink>
        <a:srgbClr val="F6A633"/>
      </a:hlink>
      <a:folHlink>
        <a:srgbClr val="58A5FD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C68B63F4A9EA14B9C0781E50A3122B4" ma:contentTypeVersion="17" ma:contentTypeDescription="Crie um novo documento." ma:contentTypeScope="" ma:versionID="b154ab7803307a4edd477856d5a7f046">
  <xsd:schema xmlns:xsd="http://www.w3.org/2001/XMLSchema" xmlns:xs="http://www.w3.org/2001/XMLSchema" xmlns:p="http://schemas.microsoft.com/office/2006/metadata/properties" xmlns:ns2="e04a7562-6dcd-49dd-98a0-c7ad255373ac" xmlns:ns3="fb8d0a09-91a7-462b-943c-22cddecc1026" targetNamespace="http://schemas.microsoft.com/office/2006/metadata/properties" ma:root="true" ma:fieldsID="87cade751e23fdabee25736ad21b7b54" ns2:_="" ns3:_="">
    <xsd:import namespace="e04a7562-6dcd-49dd-98a0-c7ad255373ac"/>
    <xsd:import namespace="fb8d0a09-91a7-462b-943c-22cddecc10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a7562-6dcd-49dd-98a0-c7ad255373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d0a09-91a7-462b-943c-22cddecc102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981f9f3-ad1a-41f9-9fed-eda87773f21d}" ma:internalName="TaxCatchAll" ma:showField="CatchAllData" ma:web="fb8d0a09-91a7-462b-943c-22cddecc10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4a7562-6dcd-49dd-98a0-c7ad255373ac">
      <Terms xmlns="http://schemas.microsoft.com/office/infopath/2007/PartnerControls"/>
    </lcf76f155ced4ddcb4097134ff3c332f>
    <TaxCatchAll xmlns="fb8d0a09-91a7-462b-943c-22cddecc1026" xsi:nil="true"/>
  </documentManagement>
</p:properties>
</file>

<file path=customXml/itemProps1.xml><?xml version="1.0" encoding="utf-8"?>
<ds:datastoreItem xmlns:ds="http://schemas.openxmlformats.org/officeDocument/2006/customXml" ds:itemID="{B3A1DC55-DC94-4A0D-BBCC-CF57476FA5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9E0BA4-7157-49AF-8607-F2E0209F971E}">
  <ds:schemaRefs>
    <ds:schemaRef ds:uri="e04a7562-6dcd-49dd-98a0-c7ad255373ac"/>
    <ds:schemaRef ds:uri="fb8d0a09-91a7-462b-943c-22cddecc102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3B54085-B3D2-4EE9-A81B-208DC902C86C}">
  <ds:schemaRefs>
    <ds:schemaRef ds:uri="fb8d0a09-91a7-462b-943c-22cddecc1026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e04a7562-6dcd-49dd-98a0-c7ad255373ac"/>
    <ds:schemaRef ds:uri="http://schemas.openxmlformats.org/package/2006/metadata/core-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4aeda764-ac5d-4c78-8b24-fe1405747852}" enabled="1" method="Standard" siteId="{f9cfd8cb-c4a5-4677-b65d-3150dda310c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2663</TotalTime>
  <Words>1243</Words>
  <Application>Microsoft Office PowerPoint</Application>
  <PresentationFormat>Widescreen</PresentationFormat>
  <Paragraphs>207</Paragraphs>
  <Slides>10</Slides>
  <Notes>6</Notes>
  <HiddenSlides>3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Century Gothic</vt:lpstr>
      <vt:lpstr>Inter</vt:lpstr>
      <vt:lpstr>Mangal</vt:lpstr>
      <vt:lpstr>Montserrat</vt:lpstr>
      <vt:lpstr>Segoe UI</vt:lpstr>
      <vt:lpstr>Tema Claro</vt:lpstr>
      <vt:lpstr>Tema Escuro</vt:lpstr>
      <vt:lpstr>Apresentação do PowerPoint</vt:lpstr>
      <vt:lpstr>Apresentação do PowerPoint</vt:lpstr>
      <vt:lpstr>Apresentação do PowerPoint</vt:lpstr>
      <vt:lpstr>OCI Streaming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Guia Novos Funcionários</dc:title>
  <dc:creator>B3 - Brasil, Bolsa, Balcão</dc:creator>
  <cp:lastModifiedBy>Fernanda Goncalves Picinato</cp:lastModifiedBy>
  <cp:revision>5</cp:revision>
  <cp:lastPrinted>2025-05-21T22:01:14Z</cp:lastPrinted>
  <dcterms:created xsi:type="dcterms:W3CDTF">2021-09-20T13:35:31Z</dcterms:created>
  <dcterms:modified xsi:type="dcterms:W3CDTF">2025-07-22T14:48:46Z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aeda764-ac5d-4c78-8b24-fe1405747852_Enabled">
    <vt:lpwstr>true</vt:lpwstr>
  </property>
  <property fmtid="{D5CDD505-2E9C-101B-9397-08002B2CF9AE}" pid="3" name="MSIP_Label_4aeda764-ac5d-4c78-8b24-fe1405747852_SetDate">
    <vt:lpwstr>2021-10-07T20:58:35Z</vt:lpwstr>
  </property>
  <property fmtid="{D5CDD505-2E9C-101B-9397-08002B2CF9AE}" pid="4" name="MSIP_Label_4aeda764-ac5d-4c78-8b24-fe1405747852_Method">
    <vt:lpwstr>Standard</vt:lpwstr>
  </property>
  <property fmtid="{D5CDD505-2E9C-101B-9397-08002B2CF9AE}" pid="5" name="MSIP_Label_4aeda764-ac5d-4c78-8b24-fe1405747852_Name">
    <vt:lpwstr>4aeda764-ac5d-4c78-8b24-fe1405747852</vt:lpwstr>
  </property>
  <property fmtid="{D5CDD505-2E9C-101B-9397-08002B2CF9AE}" pid="6" name="MSIP_Label_4aeda764-ac5d-4c78-8b24-fe1405747852_SiteId">
    <vt:lpwstr>f9cfd8cb-c4a5-4677-b65d-3150dda310c9</vt:lpwstr>
  </property>
  <property fmtid="{D5CDD505-2E9C-101B-9397-08002B2CF9AE}" pid="7" name="MSIP_Label_4aeda764-ac5d-4c78-8b24-fe1405747852_ActionId">
    <vt:lpwstr>b3f53927-a6a3-4ec5-a6be-740716c02c33</vt:lpwstr>
  </property>
  <property fmtid="{D5CDD505-2E9C-101B-9397-08002B2CF9AE}" pid="8" name="MSIP_Label_4aeda764-ac5d-4c78-8b24-fe1405747852_ContentBits">
    <vt:lpwstr>2</vt:lpwstr>
  </property>
  <property fmtid="{D5CDD505-2E9C-101B-9397-08002B2CF9AE}" pid="9" name="ContentTypeId">
    <vt:lpwstr>0x0101002C68B63F4A9EA14B9C0781E50A3122B4</vt:lpwstr>
  </property>
  <property fmtid="{D5CDD505-2E9C-101B-9397-08002B2CF9AE}" pid="10" name="MediaServiceImageTags">
    <vt:lpwstr/>
  </property>
</Properties>
</file>