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3.xml" ContentType="application/vnd.openxmlformats-officedocument.theme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ppt/tags/tag5.xml" ContentType="application/vnd.openxmlformats-officedocument.presentationml.tags+xml"/>
  <Override PartName="/ppt/notesSlides/notesSlide3.xml" ContentType="application/vnd.openxmlformats-officedocument.presentationml.notesSlide+xml"/>
  <Override PartName="/ppt/tags/tag6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4" r:id="rId5"/>
  </p:sldMasterIdLst>
  <p:notesMasterIdLst>
    <p:notesMasterId r:id="rId12"/>
  </p:notesMasterIdLst>
  <p:sldIdLst>
    <p:sldId id="4525" r:id="rId6"/>
    <p:sldId id="7691" r:id="rId7"/>
    <p:sldId id="2146847561" r:id="rId8"/>
    <p:sldId id="2146847569" r:id="rId9"/>
    <p:sldId id="2146847570" r:id="rId10"/>
    <p:sldId id="2146847575" r:id="rId11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2" d="100"/>
          <a:sy n="102" d="100"/>
        </p:scale>
        <p:origin x="83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enry Hideki Nakasone" userId="cccedb51-c0c3-43bb-b12a-c7aacaf1d3bd" providerId="ADAL" clId="{F78CFD86-EAFE-4D19-889A-F0112FB87715}"/>
    <pc:docChg chg="delSld modSld">
      <pc:chgData name="Henry Hideki Nakasone" userId="cccedb51-c0c3-43bb-b12a-c7aacaf1d3bd" providerId="ADAL" clId="{F78CFD86-EAFE-4D19-889A-F0112FB87715}" dt="2025-02-13T21:47:54.316" v="129" actId="20577"/>
      <pc:docMkLst>
        <pc:docMk/>
      </pc:docMkLst>
      <pc:sldChg chg="modSp mod">
        <pc:chgData name="Henry Hideki Nakasone" userId="cccedb51-c0c3-43bb-b12a-c7aacaf1d3bd" providerId="ADAL" clId="{F78CFD86-EAFE-4D19-889A-F0112FB87715}" dt="2025-02-13T21:47:54.316" v="129" actId="20577"/>
        <pc:sldMkLst>
          <pc:docMk/>
          <pc:sldMk cId="1369042029" sldId="2146847561"/>
        </pc:sldMkLst>
        <pc:graphicFrameChg chg="modGraphic">
          <ac:chgData name="Henry Hideki Nakasone" userId="cccedb51-c0c3-43bb-b12a-c7aacaf1d3bd" providerId="ADAL" clId="{F78CFD86-EAFE-4D19-889A-F0112FB87715}" dt="2025-02-13T21:47:54.316" v="129" actId="20577"/>
          <ac:graphicFrameMkLst>
            <pc:docMk/>
            <pc:sldMk cId="1369042029" sldId="2146847561"/>
            <ac:graphicFrameMk id="10" creationId="{B625BCE9-8B38-7D98-2FF5-8BF0EF2B50DC}"/>
          </ac:graphicFrameMkLst>
        </pc:graphicFrameChg>
      </pc:sldChg>
      <pc:sldChg chg="del">
        <pc:chgData name="Henry Hideki Nakasone" userId="cccedb51-c0c3-43bb-b12a-c7aacaf1d3bd" providerId="ADAL" clId="{F78CFD86-EAFE-4D19-889A-F0112FB87715}" dt="2024-11-14T14:01:49.040" v="2" actId="47"/>
        <pc:sldMkLst>
          <pc:docMk/>
          <pc:sldMk cId="1411085902" sldId="2146847571"/>
        </pc:sldMkLst>
      </pc:sldChg>
      <pc:sldChg chg="del">
        <pc:chgData name="Henry Hideki Nakasone" userId="cccedb51-c0c3-43bb-b12a-c7aacaf1d3bd" providerId="ADAL" clId="{F78CFD86-EAFE-4D19-889A-F0112FB87715}" dt="2024-11-14T14:01:44.891" v="1" actId="47"/>
        <pc:sldMkLst>
          <pc:docMk/>
          <pc:sldMk cId="3396224409" sldId="2146847572"/>
        </pc:sldMkLst>
      </pc:sldChg>
      <pc:sldChg chg="del">
        <pc:chgData name="Henry Hideki Nakasone" userId="cccedb51-c0c3-43bb-b12a-c7aacaf1d3bd" providerId="ADAL" clId="{F78CFD86-EAFE-4D19-889A-F0112FB87715}" dt="2024-11-14T14:01:42.017" v="0" actId="47"/>
        <pc:sldMkLst>
          <pc:docMk/>
          <pc:sldMk cId="410122033" sldId="2146847573"/>
        </pc:sldMkLst>
      </pc:sldChg>
      <pc:sldChg chg="del">
        <pc:chgData name="Henry Hideki Nakasone" userId="cccedb51-c0c3-43bb-b12a-c7aacaf1d3bd" providerId="ADAL" clId="{F78CFD86-EAFE-4D19-889A-F0112FB87715}" dt="2024-11-14T14:01:42.017" v="0" actId="47"/>
        <pc:sldMkLst>
          <pc:docMk/>
          <pc:sldMk cId="2125764216" sldId="2146847574"/>
        </pc:sldMkLst>
      </pc:sldChg>
      <pc:sldChg chg="modSp mod">
        <pc:chgData name="Henry Hideki Nakasone" userId="cccedb51-c0c3-43bb-b12a-c7aacaf1d3bd" providerId="ADAL" clId="{F78CFD86-EAFE-4D19-889A-F0112FB87715}" dt="2024-11-19T14:29:05.452" v="97" actId="20577"/>
        <pc:sldMkLst>
          <pc:docMk/>
          <pc:sldMk cId="2950837090" sldId="2146847575"/>
        </pc:sldMkLst>
        <pc:spChg chg="mod">
          <ac:chgData name="Henry Hideki Nakasone" userId="cccedb51-c0c3-43bb-b12a-c7aacaf1d3bd" providerId="ADAL" clId="{F78CFD86-EAFE-4D19-889A-F0112FB87715}" dt="2024-11-19T14:29:05.452" v="97" actId="20577"/>
          <ac:spMkLst>
            <pc:docMk/>
            <pc:sldMk cId="2950837090" sldId="2146847575"/>
            <ac:spMk id="19" creationId="{EB67E990-3667-8D92-05EB-EDC6721163A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C1D7FF-0883-4B67-B931-6C537578775F}" type="datetimeFigureOut">
              <a:rPr lang="pt-BR" smtClean="0"/>
              <a:t>07/03/2025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1D644B-51E7-4780-B89A-051443F2562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812126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40135FE-FEFA-DA4A-9CFD-7B320AEFBD4C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497261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40135FE-FEFA-DA4A-9CFD-7B320AEFBD4C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980716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40135FE-FEFA-DA4A-9CFD-7B320AEFBD4C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296945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40135FE-FEFA-DA4A-9CFD-7B320AEFBD4C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868455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1D644B-51E7-4780-B89A-051443F2562C}" type="slidenum">
              <a:rPr lang="pt-BR" smtClean="0"/>
              <a:t>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244802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sv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6A296C5-82AA-4242-9772-346F270883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1" y="1122363"/>
            <a:ext cx="9144000" cy="2387600"/>
          </a:xfrm>
        </p:spPr>
        <p:txBody>
          <a:bodyPr anchor="b"/>
          <a:lstStyle>
            <a:lvl1pPr algn="ctr">
              <a:defRPr sz="5999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F040F94-580E-4AA0-B22C-698C598BC2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1" y="3602039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08" indent="0" algn="ctr">
              <a:buNone/>
              <a:defRPr sz="2000"/>
            </a:lvl2pPr>
            <a:lvl3pPr marL="914214" indent="0" algn="ctr">
              <a:buNone/>
              <a:defRPr sz="1800"/>
            </a:lvl3pPr>
            <a:lvl4pPr marL="1371322" indent="0" algn="ctr">
              <a:buNone/>
              <a:defRPr sz="1600"/>
            </a:lvl4pPr>
            <a:lvl5pPr marL="1828429" indent="0" algn="ctr">
              <a:buNone/>
              <a:defRPr sz="1600"/>
            </a:lvl5pPr>
            <a:lvl6pPr marL="2285536" indent="0" algn="ctr">
              <a:buNone/>
              <a:defRPr sz="1600"/>
            </a:lvl6pPr>
            <a:lvl7pPr marL="2742643" indent="0" algn="ctr">
              <a:buNone/>
              <a:defRPr sz="1600"/>
            </a:lvl7pPr>
            <a:lvl8pPr marL="3199751" indent="0" algn="ctr">
              <a:buNone/>
              <a:defRPr sz="1600"/>
            </a:lvl8pPr>
            <a:lvl9pPr marL="3656858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16315DB1-EC68-4834-97D0-2891139BDC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7EBE955-307C-4889-BF24-4DE54AB6E6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29D6D7C-EDA2-4797-A164-0DA76B04D9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3F0CE-43D5-49A3-820D-2420A7EE3D0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460067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438EC14-E5EB-42FB-A8CD-19E465367A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2A9DBF06-6DCA-4BB8-AA98-DB5EC7BF5D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874FC62-2D9A-4CB1-B771-198291482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4DC7A01-6D6D-4312-A651-B334D8F5D3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CC78FE2-2932-462F-8593-C878E6C140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3F0CE-43D5-49A3-820D-2420A7EE3D0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84078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F232B87A-DCFB-4F78-98A5-DA38F0C09C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C124B3A2-85D0-4407-81F6-4B611E2A69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1B55F9B4-074C-4612-9745-3030ADF05B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6B53C474-AB44-48CB-8B92-754C9D2918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82F4AB8-BFB9-4296-9298-3DEA9213E7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3F0CE-43D5-49A3-820D-2420A7EE3D0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26909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pa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ext, icon&#10;&#10;Description automatically generated">
            <a:extLst>
              <a:ext uri="{FF2B5EF4-FFF2-40B4-BE49-F238E27FC236}">
                <a16:creationId xmlns:a16="http://schemas.microsoft.com/office/drawing/2014/main" id="{47D6D24E-491F-4548-BB68-BA6123ADF3F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 Placeholder 21">
            <a:extLst>
              <a:ext uri="{FF2B5EF4-FFF2-40B4-BE49-F238E27FC236}">
                <a16:creationId xmlns:a16="http://schemas.microsoft.com/office/drawing/2014/main" id="{E22B033C-E613-E94B-A3EA-5062E42BD10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3883" y="2136196"/>
            <a:ext cx="5218112" cy="2426581"/>
          </a:xfrm>
          <a:prstGeom prst="rect">
            <a:avLst/>
          </a:prstGeom>
        </p:spPr>
        <p:txBody>
          <a:bodyPr lIns="0" tIns="0" rIns="0" bIns="91440" anchor="b">
            <a:normAutofit/>
          </a:bodyPr>
          <a:lstStyle>
            <a:lvl1pPr marL="0" indent="0">
              <a:lnSpc>
                <a:spcPct val="100000"/>
              </a:lnSpc>
              <a:buNone/>
              <a:defRPr sz="4799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214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3BAAAAB-1EDC-994C-A503-BA58C25723A8}"/>
              </a:ext>
            </a:extLst>
          </p:cNvPr>
          <p:cNvCxnSpPr>
            <a:cxnSpLocks/>
          </p:cNvCxnSpPr>
          <p:nvPr userDrawn="1"/>
        </p:nvCxnSpPr>
        <p:spPr>
          <a:xfrm>
            <a:off x="720025" y="4721805"/>
            <a:ext cx="5218426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21">
            <a:extLst>
              <a:ext uri="{FF2B5EF4-FFF2-40B4-BE49-F238E27FC236}">
                <a16:creationId xmlns:a16="http://schemas.microsoft.com/office/drawing/2014/main" id="{1CA1FD26-3A88-0E4E-AB8B-60C350EEF72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0339" y="4914440"/>
            <a:ext cx="5218112" cy="244680"/>
          </a:xfrm>
          <a:prstGeom prst="rect">
            <a:avLst/>
          </a:prstGeom>
        </p:spPr>
        <p:txBody>
          <a:bodyPr lIns="0" tIns="0" rIns="0" bIns="91440" anchor="t">
            <a:normAutofit/>
          </a:bodyPr>
          <a:lstStyle>
            <a:lvl1pPr marL="0" indent="0">
              <a:buNone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214" indent="0">
              <a:buNone/>
              <a:defRPr/>
            </a:lvl3pPr>
          </a:lstStyle>
          <a:p>
            <a:pPr lvl="0"/>
            <a:r>
              <a:rPr lang="en-US"/>
              <a:t>NOME DA ÁREA</a:t>
            </a:r>
          </a:p>
        </p:txBody>
      </p:sp>
      <p:sp>
        <p:nvSpPr>
          <p:cNvPr id="9" name="Text Placeholder 21">
            <a:extLst>
              <a:ext uri="{FF2B5EF4-FFF2-40B4-BE49-F238E27FC236}">
                <a16:creationId xmlns:a16="http://schemas.microsoft.com/office/drawing/2014/main" id="{E511A215-42D0-D242-8964-FCA59BF1D66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0339" y="5750909"/>
            <a:ext cx="5218112" cy="244680"/>
          </a:xfrm>
          <a:prstGeom prst="rect">
            <a:avLst/>
          </a:prstGeom>
        </p:spPr>
        <p:txBody>
          <a:bodyPr lIns="0" tIns="0" rIns="0" bIns="91440" anchor="t">
            <a:noAutofit/>
          </a:bodyPr>
          <a:lstStyle>
            <a:lvl1pPr marL="0" indent="0">
              <a:buNone/>
              <a:defRPr sz="1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214" indent="0">
              <a:buNone/>
              <a:defRPr/>
            </a:lvl3pPr>
          </a:lstStyle>
          <a:p>
            <a:pPr lvl="0"/>
            <a:r>
              <a:rPr lang="en-US"/>
              <a:t>DD.MM.AA (Data da </a:t>
            </a:r>
            <a:r>
              <a:rPr lang="en-US" err="1"/>
              <a:t>apresentação</a:t>
            </a:r>
            <a:r>
              <a:rPr lang="en-US"/>
              <a:t>)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5075B3CB-FF9B-594C-9E5E-3599AB784D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20024" y="682885"/>
            <a:ext cx="1019761" cy="87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97738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údo 2 Tópicos 2 Colunas 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1" y="326458"/>
            <a:ext cx="459177" cy="386043"/>
          </a:xfrm>
          <a:prstGeom prst="rect">
            <a:avLst/>
          </a:prstGeom>
        </p:spPr>
      </p:pic>
      <p:pic>
        <p:nvPicPr>
          <p:cNvPr id="26" name="Picture 25" descr="A picture containing metalware, gear, stove&#10;&#10;Description automatically generated">
            <a:extLst>
              <a:ext uri="{FF2B5EF4-FFF2-40B4-BE49-F238E27FC236}">
                <a16:creationId xmlns:a16="http://schemas.microsoft.com/office/drawing/2014/main" id="{09BB5D9A-C6BC-FC40-A895-04AE18ECEF2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37000"/>
          </a:blip>
          <a:srcRect t="60673" r="26364"/>
          <a:stretch/>
        </p:blipFill>
        <p:spPr>
          <a:xfrm rot="815727">
            <a:off x="8499395" y="-589554"/>
            <a:ext cx="3942478" cy="2419195"/>
          </a:xfrm>
          <a:prstGeom prst="rect">
            <a:avLst/>
          </a:prstGeom>
        </p:spPr>
      </p:pic>
      <p:sp>
        <p:nvSpPr>
          <p:cNvPr id="46" name="Text Placeholder 2">
            <a:extLst>
              <a:ext uri="{FF2B5EF4-FFF2-40B4-BE49-F238E27FC236}">
                <a16:creationId xmlns:a16="http://schemas.microsoft.com/office/drawing/2014/main" id="{1896E23C-C288-9849-A2C6-D5CE336C826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3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48" name="Text Placeholder 4">
            <a:extLst>
              <a:ext uri="{FF2B5EF4-FFF2-40B4-BE49-F238E27FC236}">
                <a16:creationId xmlns:a16="http://schemas.microsoft.com/office/drawing/2014/main" id="{913834B8-8FE3-3B41-9008-AEDD75CAA53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7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sp>
        <p:nvSpPr>
          <p:cNvPr id="52" name="Text Placeholder 4">
            <a:extLst>
              <a:ext uri="{FF2B5EF4-FFF2-40B4-BE49-F238E27FC236}">
                <a16:creationId xmlns:a16="http://schemas.microsoft.com/office/drawing/2014/main" id="{3D3154C8-98BB-F740-B796-962D4035663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446981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sp>
        <p:nvSpPr>
          <p:cNvPr id="53" name="Text Placeholder 4">
            <a:extLst>
              <a:ext uri="{FF2B5EF4-FFF2-40B4-BE49-F238E27FC236}">
                <a16:creationId xmlns:a16="http://schemas.microsoft.com/office/drawing/2014/main" id="{1DA9A93C-51D7-824A-A825-A63BE171BA5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4698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15" marR="0" indent="-171415" algn="l" defTabSz="914214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54" name="Text Placeholder 4">
            <a:extLst>
              <a:ext uri="{FF2B5EF4-FFF2-40B4-BE49-F238E27FC236}">
                <a16:creationId xmlns:a16="http://schemas.microsoft.com/office/drawing/2014/main" id="{A7D9D601-1E02-6A40-9B76-51DCFE81837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079648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15" marR="0" indent="-171415" algn="l" defTabSz="914214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55" name="Text Placeholder 4">
            <a:extLst>
              <a:ext uri="{FF2B5EF4-FFF2-40B4-BE49-F238E27FC236}">
                <a16:creationId xmlns:a16="http://schemas.microsoft.com/office/drawing/2014/main" id="{E2D51E82-ACB9-5949-94E0-58A51F5C52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15" marR="0" indent="-171415" algn="l" defTabSz="914214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56" name="Text Placeholder 4">
            <a:extLst>
              <a:ext uri="{FF2B5EF4-FFF2-40B4-BE49-F238E27FC236}">
                <a16:creationId xmlns:a16="http://schemas.microsoft.com/office/drawing/2014/main" id="{5DF18811-7D9C-E840-95AD-DFA3D35DA6B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5470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15" marR="0" indent="-171415" algn="l" defTabSz="914214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203640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7"/>
            <a:ext cx="10363200" cy="1470025"/>
          </a:xfrm>
        </p:spPr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1" y="3886201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5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6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7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8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A0255A0-EE2B-6E49-A611-C16850102233}" type="datetimeFigureOut">
              <a:rPr lang="en-US" smtClean="0"/>
              <a:t>3/7/2025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E876C96A-F7BC-0944-A97F-523D39431F8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757856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A0255A0-EE2B-6E49-A611-C16850102233}" type="datetimeFigureOut">
              <a:rPr lang="en-US" smtClean="0"/>
              <a:t>3/7/2025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E876C96A-F7BC-0944-A97F-523D39431F8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62355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5"/>
          </a:xfrm>
        </p:spPr>
        <p:txBody>
          <a:bodyPr anchor="t"/>
          <a:lstStyle>
            <a:lvl1pPr algn="l">
              <a:defRPr sz="3999" b="1" cap="all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4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0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1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32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42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53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6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7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85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A0255A0-EE2B-6E49-A611-C16850102233}" type="datetimeFigureOut">
              <a:rPr lang="en-US" smtClean="0"/>
              <a:t>3/7/2025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E876C96A-F7BC-0944-A97F-523D39431F8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488483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2"/>
            <a:ext cx="5384800" cy="4525963"/>
          </a:xfrm>
        </p:spPr>
        <p:txBody>
          <a:bodyPr/>
          <a:lstStyle>
            <a:lvl1pPr>
              <a:defRPr sz="2799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1" y="1600202"/>
            <a:ext cx="5384800" cy="4525963"/>
          </a:xfrm>
        </p:spPr>
        <p:txBody>
          <a:bodyPr/>
          <a:lstStyle>
            <a:lvl1pPr>
              <a:defRPr sz="2799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A0255A0-EE2B-6E49-A611-C16850102233}" type="datetimeFigureOut">
              <a:rPr lang="en-US" smtClean="0"/>
              <a:t>3/7/2025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E876C96A-F7BC-0944-A97F-523D39431F8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042440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08" indent="0">
              <a:buNone/>
              <a:defRPr sz="2000" b="1"/>
            </a:lvl2pPr>
            <a:lvl3pPr marL="914214" indent="0">
              <a:buNone/>
              <a:defRPr sz="1800" b="1"/>
            </a:lvl3pPr>
            <a:lvl4pPr marL="1371322" indent="0">
              <a:buNone/>
              <a:defRPr sz="1600" b="1"/>
            </a:lvl4pPr>
            <a:lvl5pPr marL="1828429" indent="0">
              <a:buNone/>
              <a:defRPr sz="1600" b="1"/>
            </a:lvl5pPr>
            <a:lvl6pPr marL="2285536" indent="0">
              <a:buNone/>
              <a:defRPr sz="1600" b="1"/>
            </a:lvl6pPr>
            <a:lvl7pPr marL="2742643" indent="0">
              <a:buNone/>
              <a:defRPr sz="1600" b="1"/>
            </a:lvl7pPr>
            <a:lvl8pPr marL="3199751" indent="0">
              <a:buNone/>
              <a:defRPr sz="1600" b="1"/>
            </a:lvl8pPr>
            <a:lvl9pPr marL="3656858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08" indent="0">
              <a:buNone/>
              <a:defRPr sz="2000" b="1"/>
            </a:lvl2pPr>
            <a:lvl3pPr marL="914214" indent="0">
              <a:buNone/>
              <a:defRPr sz="1800" b="1"/>
            </a:lvl3pPr>
            <a:lvl4pPr marL="1371322" indent="0">
              <a:buNone/>
              <a:defRPr sz="1600" b="1"/>
            </a:lvl4pPr>
            <a:lvl5pPr marL="1828429" indent="0">
              <a:buNone/>
              <a:defRPr sz="1600" b="1"/>
            </a:lvl5pPr>
            <a:lvl6pPr marL="2285536" indent="0">
              <a:buNone/>
              <a:defRPr sz="1600" b="1"/>
            </a:lvl6pPr>
            <a:lvl7pPr marL="2742643" indent="0">
              <a:buNone/>
              <a:defRPr sz="1600" b="1"/>
            </a:lvl7pPr>
            <a:lvl8pPr marL="3199751" indent="0">
              <a:buNone/>
              <a:defRPr sz="1600" b="1"/>
            </a:lvl8pPr>
            <a:lvl9pPr marL="3656858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A0255A0-EE2B-6E49-A611-C16850102233}" type="datetimeFigureOut">
              <a:rPr lang="en-US" smtClean="0"/>
              <a:t>3/7/2025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E876C96A-F7BC-0944-A97F-523D39431F8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702349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A0255A0-EE2B-6E49-A611-C16850102233}" type="datetimeFigureOut">
              <a:rPr lang="en-US" smtClean="0"/>
              <a:t>3/7/2025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E876C96A-F7BC-0944-A97F-523D39431F8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310955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E7E3667-BB3A-4E9C-BF14-2CC7AB87E0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E7FC7FB-2175-4D71-87B4-202724F393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78F59A4-1CB6-4D94-BE38-D0F20055B5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6154EE3A-26CF-480F-B319-0FB8AC5D50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C64B85BD-E2C1-4DDD-B375-B2CCA59B94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3F0CE-43D5-49A3-820D-2420A7EE3D0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3557330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A0255A0-EE2B-6E49-A611-C16850102233}" type="datetimeFigureOut">
              <a:rPr lang="en-US" smtClean="0"/>
              <a:t>3/7/2025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E876C96A-F7BC-0944-A97F-523D39431F8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392317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4" y="273052"/>
            <a:ext cx="6815667" cy="5853113"/>
          </a:xfrm>
        </p:spPr>
        <p:txBody>
          <a:bodyPr/>
          <a:lstStyle>
            <a:lvl1pPr>
              <a:defRPr sz="3199"/>
            </a:lvl1pPr>
            <a:lvl2pPr>
              <a:defRPr sz="2799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08" indent="0">
              <a:buNone/>
              <a:defRPr sz="1200"/>
            </a:lvl2pPr>
            <a:lvl3pPr marL="914214" indent="0">
              <a:buNone/>
              <a:defRPr sz="1000"/>
            </a:lvl3pPr>
            <a:lvl4pPr marL="1371322" indent="0">
              <a:buNone/>
              <a:defRPr sz="900"/>
            </a:lvl4pPr>
            <a:lvl5pPr marL="1828429" indent="0">
              <a:buNone/>
              <a:defRPr sz="900"/>
            </a:lvl5pPr>
            <a:lvl6pPr marL="2285536" indent="0">
              <a:buNone/>
              <a:defRPr sz="900"/>
            </a:lvl6pPr>
            <a:lvl7pPr marL="2742643" indent="0">
              <a:buNone/>
              <a:defRPr sz="900"/>
            </a:lvl7pPr>
            <a:lvl8pPr marL="3199751" indent="0">
              <a:buNone/>
              <a:defRPr sz="900"/>
            </a:lvl8pPr>
            <a:lvl9pPr marL="3656858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A0255A0-EE2B-6E49-A611-C16850102233}" type="datetimeFigureOut">
              <a:rPr lang="en-US" smtClean="0"/>
              <a:t>3/7/2025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E876C96A-F7BC-0944-A97F-523D39431F8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448403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199"/>
            </a:lvl1pPr>
            <a:lvl2pPr marL="457108" indent="0">
              <a:buNone/>
              <a:defRPr sz="2799"/>
            </a:lvl2pPr>
            <a:lvl3pPr marL="914214" indent="0">
              <a:buNone/>
              <a:defRPr sz="2400"/>
            </a:lvl3pPr>
            <a:lvl4pPr marL="1371322" indent="0">
              <a:buNone/>
              <a:defRPr sz="2000"/>
            </a:lvl4pPr>
            <a:lvl5pPr marL="1828429" indent="0">
              <a:buNone/>
              <a:defRPr sz="2000"/>
            </a:lvl5pPr>
            <a:lvl6pPr marL="2285536" indent="0">
              <a:buNone/>
              <a:defRPr sz="2000"/>
            </a:lvl6pPr>
            <a:lvl7pPr marL="2742643" indent="0">
              <a:buNone/>
              <a:defRPr sz="2000"/>
            </a:lvl7pPr>
            <a:lvl8pPr marL="3199751" indent="0">
              <a:buNone/>
              <a:defRPr sz="2000"/>
            </a:lvl8pPr>
            <a:lvl9pPr marL="3656858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08" indent="0">
              <a:buNone/>
              <a:defRPr sz="1200"/>
            </a:lvl2pPr>
            <a:lvl3pPr marL="914214" indent="0">
              <a:buNone/>
              <a:defRPr sz="1000"/>
            </a:lvl3pPr>
            <a:lvl4pPr marL="1371322" indent="0">
              <a:buNone/>
              <a:defRPr sz="900"/>
            </a:lvl4pPr>
            <a:lvl5pPr marL="1828429" indent="0">
              <a:buNone/>
              <a:defRPr sz="900"/>
            </a:lvl5pPr>
            <a:lvl6pPr marL="2285536" indent="0">
              <a:buNone/>
              <a:defRPr sz="900"/>
            </a:lvl6pPr>
            <a:lvl7pPr marL="2742643" indent="0">
              <a:buNone/>
              <a:defRPr sz="900"/>
            </a:lvl7pPr>
            <a:lvl8pPr marL="3199751" indent="0">
              <a:buNone/>
              <a:defRPr sz="900"/>
            </a:lvl8pPr>
            <a:lvl9pPr marL="3656858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A0255A0-EE2B-6E49-A611-C16850102233}" type="datetimeFigureOut">
              <a:rPr lang="en-US" smtClean="0"/>
              <a:t>3/7/2025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E876C96A-F7BC-0944-A97F-523D39431F8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075456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A0255A0-EE2B-6E49-A611-C16850102233}" type="datetimeFigureOut">
              <a:rPr lang="en-US" smtClean="0"/>
              <a:t>3/7/2025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E876C96A-F7BC-0944-A97F-523D39431F8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71994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A0255A0-EE2B-6E49-A611-C16850102233}" type="datetimeFigureOut">
              <a:rPr lang="en-US" smtClean="0"/>
              <a:t>3/7/2025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E876C96A-F7BC-0944-A97F-523D39431F8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585167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ço Reservado para Texto 13"/>
          <p:cNvSpPr>
            <a:spLocks noGrp="1"/>
          </p:cNvSpPr>
          <p:nvPr>
            <p:ph type="body" sz="quarter" idx="13"/>
          </p:nvPr>
        </p:nvSpPr>
        <p:spPr>
          <a:xfrm>
            <a:off x="335361" y="980728"/>
            <a:ext cx="11040533" cy="360000"/>
          </a:xfrm>
          <a:prstGeom prst="rect">
            <a:avLst/>
          </a:prstGeom>
          <a:noFill/>
        </p:spPr>
        <p:txBody>
          <a:bodyPr anchor="ctr"/>
          <a:lstStyle>
            <a:lvl1pPr>
              <a:buNone/>
              <a:defRPr sz="2000">
                <a:solidFill>
                  <a:srgbClr val="00B0F0"/>
                </a:solidFill>
              </a:defRPr>
            </a:lvl1pPr>
          </a:lstStyle>
          <a:p>
            <a:pPr lvl="0"/>
            <a:endParaRPr lang="pt-BR"/>
          </a:p>
        </p:txBody>
      </p:sp>
      <p:sp>
        <p:nvSpPr>
          <p:cNvPr id="23" name="Espaço Reservado para Texto 13"/>
          <p:cNvSpPr>
            <a:spLocks noGrp="1"/>
          </p:cNvSpPr>
          <p:nvPr>
            <p:ph type="body" sz="quarter" idx="16"/>
          </p:nvPr>
        </p:nvSpPr>
        <p:spPr>
          <a:xfrm>
            <a:off x="335359" y="1387761"/>
            <a:ext cx="11040533" cy="360000"/>
          </a:xfrm>
          <a:prstGeom prst="rect">
            <a:avLst/>
          </a:prstGeom>
          <a:noFill/>
        </p:spPr>
        <p:txBody>
          <a:bodyPr anchor="ctr"/>
          <a:lstStyle>
            <a:lvl1pPr>
              <a:buNone/>
              <a:defRPr sz="2000">
                <a:solidFill>
                  <a:srgbClr val="00478D"/>
                </a:solidFill>
              </a:defRPr>
            </a:lvl1pPr>
          </a:lstStyle>
          <a:p>
            <a:pPr lvl="0"/>
            <a:endParaRPr lang="pt-BR"/>
          </a:p>
        </p:txBody>
      </p:sp>
      <p:sp>
        <p:nvSpPr>
          <p:cNvPr id="11" name="Título 1"/>
          <p:cNvSpPr>
            <a:spLocks noGrp="1"/>
          </p:cNvSpPr>
          <p:nvPr>
            <p:ph type="title" hasCustomPrompt="1"/>
          </p:nvPr>
        </p:nvSpPr>
        <p:spPr>
          <a:xfrm>
            <a:off x="349429" y="371475"/>
            <a:ext cx="10859140" cy="436098"/>
          </a:xfrm>
        </p:spPr>
        <p:txBody>
          <a:bodyPr/>
          <a:lstStyle>
            <a:lvl1pPr algn="l">
              <a:defRPr sz="1050" spc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pt-BR"/>
              <a:t>AGENDA</a:t>
            </a:r>
          </a:p>
        </p:txBody>
      </p:sp>
      <p:sp>
        <p:nvSpPr>
          <p:cNvPr id="12" name="Espaço Reservado para Texto 13"/>
          <p:cNvSpPr>
            <a:spLocks noGrp="1"/>
          </p:cNvSpPr>
          <p:nvPr>
            <p:ph type="body" sz="quarter" idx="17"/>
          </p:nvPr>
        </p:nvSpPr>
        <p:spPr>
          <a:xfrm>
            <a:off x="335359" y="1794794"/>
            <a:ext cx="11040533" cy="360000"/>
          </a:xfrm>
          <a:prstGeom prst="rect">
            <a:avLst/>
          </a:prstGeom>
          <a:noFill/>
        </p:spPr>
        <p:txBody>
          <a:bodyPr anchor="ctr"/>
          <a:lstStyle>
            <a:lvl1pPr>
              <a:buNone/>
              <a:defRPr sz="2000">
                <a:solidFill>
                  <a:srgbClr val="00478D"/>
                </a:solidFill>
              </a:defRPr>
            </a:lvl1pPr>
          </a:lstStyle>
          <a:p>
            <a:pPr lvl="0"/>
            <a:endParaRPr lang="pt-BR"/>
          </a:p>
        </p:txBody>
      </p:sp>
      <p:sp>
        <p:nvSpPr>
          <p:cNvPr id="13" name="Espaço Reservado para Texto 13"/>
          <p:cNvSpPr>
            <a:spLocks noGrp="1"/>
          </p:cNvSpPr>
          <p:nvPr>
            <p:ph type="body" sz="quarter" idx="18"/>
          </p:nvPr>
        </p:nvSpPr>
        <p:spPr>
          <a:xfrm>
            <a:off x="335359" y="2223022"/>
            <a:ext cx="11040533" cy="360000"/>
          </a:xfrm>
          <a:prstGeom prst="rect">
            <a:avLst/>
          </a:prstGeom>
          <a:noFill/>
        </p:spPr>
        <p:txBody>
          <a:bodyPr anchor="ctr"/>
          <a:lstStyle>
            <a:lvl1pPr>
              <a:buNone/>
              <a:defRPr sz="2000">
                <a:solidFill>
                  <a:srgbClr val="00478D"/>
                </a:solidFill>
              </a:defRPr>
            </a:lvl1pPr>
          </a:lstStyle>
          <a:p>
            <a:pPr lvl="0"/>
            <a:endParaRPr lang="pt-BR"/>
          </a:p>
        </p:txBody>
      </p:sp>
      <p:sp>
        <p:nvSpPr>
          <p:cNvPr id="14" name="Espaço Reservado para Texto 13"/>
          <p:cNvSpPr>
            <a:spLocks noGrp="1"/>
          </p:cNvSpPr>
          <p:nvPr>
            <p:ph type="body" sz="quarter" idx="19"/>
          </p:nvPr>
        </p:nvSpPr>
        <p:spPr>
          <a:xfrm>
            <a:off x="335359" y="2651248"/>
            <a:ext cx="11040533" cy="360000"/>
          </a:xfrm>
          <a:prstGeom prst="rect">
            <a:avLst/>
          </a:prstGeom>
          <a:noFill/>
        </p:spPr>
        <p:txBody>
          <a:bodyPr anchor="ctr"/>
          <a:lstStyle>
            <a:lvl1pPr>
              <a:buNone/>
              <a:defRPr sz="2000">
                <a:solidFill>
                  <a:srgbClr val="00478D"/>
                </a:solidFill>
              </a:defRPr>
            </a:lvl1pPr>
          </a:lstStyle>
          <a:p>
            <a:pPr lvl="0"/>
            <a:endParaRPr lang="pt-BR"/>
          </a:p>
        </p:txBody>
      </p:sp>
      <p:sp>
        <p:nvSpPr>
          <p:cNvPr id="15" name="Espaço Reservado para Texto 13"/>
          <p:cNvSpPr>
            <a:spLocks noGrp="1"/>
          </p:cNvSpPr>
          <p:nvPr>
            <p:ph type="body" sz="quarter" idx="20"/>
          </p:nvPr>
        </p:nvSpPr>
        <p:spPr>
          <a:xfrm>
            <a:off x="335359" y="3079475"/>
            <a:ext cx="11040533" cy="360000"/>
          </a:xfrm>
          <a:prstGeom prst="rect">
            <a:avLst/>
          </a:prstGeom>
          <a:noFill/>
        </p:spPr>
        <p:txBody>
          <a:bodyPr anchor="ctr"/>
          <a:lstStyle>
            <a:lvl1pPr>
              <a:buNone/>
              <a:defRPr sz="2000">
                <a:solidFill>
                  <a:srgbClr val="00478D"/>
                </a:solidFill>
              </a:defRPr>
            </a:lvl1pPr>
          </a:lstStyle>
          <a:p>
            <a:pPr lvl="0"/>
            <a:endParaRPr lang="pt-BR"/>
          </a:p>
        </p:txBody>
      </p:sp>
      <p:sp>
        <p:nvSpPr>
          <p:cNvPr id="16" name="Espaço Reservado para Texto 13"/>
          <p:cNvSpPr>
            <a:spLocks noGrp="1"/>
          </p:cNvSpPr>
          <p:nvPr>
            <p:ph type="body" sz="quarter" idx="21"/>
          </p:nvPr>
        </p:nvSpPr>
        <p:spPr>
          <a:xfrm>
            <a:off x="335359" y="3507702"/>
            <a:ext cx="11040533" cy="360000"/>
          </a:xfrm>
          <a:prstGeom prst="rect">
            <a:avLst/>
          </a:prstGeom>
          <a:noFill/>
        </p:spPr>
        <p:txBody>
          <a:bodyPr anchor="ctr"/>
          <a:lstStyle>
            <a:lvl1pPr>
              <a:buNone/>
              <a:defRPr sz="2000">
                <a:solidFill>
                  <a:srgbClr val="00478D"/>
                </a:solidFill>
              </a:defRPr>
            </a:lvl1pPr>
          </a:lstStyle>
          <a:p>
            <a:pPr lvl="0"/>
            <a:endParaRPr lang="pt-BR"/>
          </a:p>
        </p:txBody>
      </p:sp>
      <p:sp>
        <p:nvSpPr>
          <p:cNvPr id="17" name="Espaço Reservado para Texto 13"/>
          <p:cNvSpPr>
            <a:spLocks noGrp="1"/>
          </p:cNvSpPr>
          <p:nvPr>
            <p:ph type="body" sz="quarter" idx="22"/>
          </p:nvPr>
        </p:nvSpPr>
        <p:spPr>
          <a:xfrm>
            <a:off x="335359" y="3946006"/>
            <a:ext cx="11040533" cy="360000"/>
          </a:xfrm>
          <a:prstGeom prst="rect">
            <a:avLst/>
          </a:prstGeom>
          <a:noFill/>
        </p:spPr>
        <p:txBody>
          <a:bodyPr anchor="ctr"/>
          <a:lstStyle>
            <a:lvl1pPr>
              <a:buNone/>
              <a:defRPr sz="2000">
                <a:solidFill>
                  <a:srgbClr val="00478D"/>
                </a:solidFill>
              </a:defRPr>
            </a:lvl1pPr>
          </a:lstStyle>
          <a:p>
            <a:pPr lvl="0"/>
            <a:endParaRPr lang="pt-BR"/>
          </a:p>
        </p:txBody>
      </p:sp>
      <p:sp>
        <p:nvSpPr>
          <p:cNvPr id="18" name="Espaço Reservado para Texto 13"/>
          <p:cNvSpPr>
            <a:spLocks noGrp="1"/>
          </p:cNvSpPr>
          <p:nvPr>
            <p:ph type="body" sz="quarter" idx="23"/>
          </p:nvPr>
        </p:nvSpPr>
        <p:spPr>
          <a:xfrm>
            <a:off x="335359" y="4384311"/>
            <a:ext cx="11040533" cy="360000"/>
          </a:xfrm>
          <a:prstGeom prst="rect">
            <a:avLst/>
          </a:prstGeom>
          <a:noFill/>
        </p:spPr>
        <p:txBody>
          <a:bodyPr anchor="ctr"/>
          <a:lstStyle>
            <a:lvl1pPr>
              <a:buNone/>
              <a:defRPr sz="2000">
                <a:solidFill>
                  <a:srgbClr val="00478D"/>
                </a:solidFill>
              </a:defRPr>
            </a:lvl1pPr>
          </a:lstStyle>
          <a:p>
            <a:pPr lvl="0"/>
            <a:endParaRPr lang="pt-BR"/>
          </a:p>
        </p:txBody>
      </p:sp>
      <p:sp>
        <p:nvSpPr>
          <p:cNvPr id="19" name="Espaço Reservado para Texto 13"/>
          <p:cNvSpPr>
            <a:spLocks noGrp="1"/>
          </p:cNvSpPr>
          <p:nvPr>
            <p:ph type="body" sz="quarter" idx="24"/>
          </p:nvPr>
        </p:nvSpPr>
        <p:spPr>
          <a:xfrm>
            <a:off x="335359" y="4822614"/>
            <a:ext cx="11040533" cy="360000"/>
          </a:xfrm>
          <a:prstGeom prst="rect">
            <a:avLst/>
          </a:prstGeom>
          <a:noFill/>
        </p:spPr>
        <p:txBody>
          <a:bodyPr anchor="ctr"/>
          <a:lstStyle>
            <a:lvl1pPr>
              <a:buNone/>
              <a:defRPr sz="2000">
                <a:solidFill>
                  <a:srgbClr val="00478D"/>
                </a:solidFill>
              </a:defRPr>
            </a:lvl1pPr>
          </a:lstStyle>
          <a:p>
            <a:pPr lvl="0"/>
            <a:endParaRPr lang="pt-BR"/>
          </a:p>
        </p:txBody>
      </p:sp>
      <p:sp>
        <p:nvSpPr>
          <p:cNvPr id="20" name="Espaço Reservado para Texto 13"/>
          <p:cNvSpPr>
            <a:spLocks noGrp="1"/>
          </p:cNvSpPr>
          <p:nvPr>
            <p:ph type="body" sz="quarter" idx="25"/>
          </p:nvPr>
        </p:nvSpPr>
        <p:spPr>
          <a:xfrm>
            <a:off x="335359" y="5260918"/>
            <a:ext cx="11040533" cy="360000"/>
          </a:xfrm>
          <a:prstGeom prst="rect">
            <a:avLst/>
          </a:prstGeom>
          <a:noFill/>
        </p:spPr>
        <p:txBody>
          <a:bodyPr anchor="ctr"/>
          <a:lstStyle>
            <a:lvl1pPr>
              <a:buNone/>
              <a:defRPr sz="2000">
                <a:solidFill>
                  <a:srgbClr val="00478D"/>
                </a:solidFill>
              </a:defRPr>
            </a:lvl1pPr>
          </a:lstStyle>
          <a:p>
            <a:pPr lvl="0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1596582"/>
      </p:ext>
    </p:extLst>
  </p:cSld>
  <p:clrMapOvr>
    <a:masterClrMapping/>
  </p:clrMapOvr>
  <p:transition>
    <p:fade/>
  </p:transition>
  <p:hf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(GRID) 4 Colu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349429" y="349464"/>
            <a:ext cx="10859140" cy="458145"/>
          </a:xfrm>
        </p:spPr>
        <p:txBody>
          <a:bodyPr/>
          <a:lstStyle>
            <a:lvl1pPr algn="l">
              <a:defRPr sz="1050" spc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9" name="Espaço Reservado para Conteúdo 8"/>
          <p:cNvSpPr>
            <a:spLocks noGrp="1"/>
          </p:cNvSpPr>
          <p:nvPr>
            <p:ph sz="quarter" idx="12"/>
          </p:nvPr>
        </p:nvSpPr>
        <p:spPr>
          <a:xfrm>
            <a:off x="364325" y="1103085"/>
            <a:ext cx="2671062" cy="510880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13"/>
          </p:nvPr>
        </p:nvSpPr>
        <p:spPr>
          <a:xfrm>
            <a:off x="3405906" y="1103083"/>
            <a:ext cx="2515399" cy="510880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13" name="Espaço Reservado para Conteúdo 12"/>
          <p:cNvSpPr>
            <a:spLocks noGrp="1"/>
          </p:cNvSpPr>
          <p:nvPr>
            <p:ph sz="quarter" idx="14"/>
          </p:nvPr>
        </p:nvSpPr>
        <p:spPr>
          <a:xfrm>
            <a:off x="6270715" y="1103083"/>
            <a:ext cx="2501810" cy="510880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17" name="Espaço Reservado para Conteúdo 16"/>
          <p:cNvSpPr>
            <a:spLocks noGrp="1"/>
          </p:cNvSpPr>
          <p:nvPr>
            <p:ph sz="quarter" idx="15"/>
          </p:nvPr>
        </p:nvSpPr>
        <p:spPr>
          <a:xfrm>
            <a:off x="9121389" y="1103083"/>
            <a:ext cx="2724536" cy="510880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</p:spTree>
    <p:extLst>
      <p:ext uri="{BB962C8B-B14F-4D97-AF65-F5344CB8AC3E}">
        <p14:creationId xmlns:p14="http://schemas.microsoft.com/office/powerpoint/2010/main" val="641576410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(GRID) 3 Colu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349429" y="338277"/>
            <a:ext cx="10859140" cy="469296"/>
          </a:xfrm>
        </p:spPr>
        <p:txBody>
          <a:bodyPr/>
          <a:lstStyle>
            <a:lvl1pPr algn="l">
              <a:defRPr sz="1050" spc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17" name="Espaço Reservado para Conteúdo 16"/>
          <p:cNvSpPr>
            <a:spLocks noGrp="1"/>
          </p:cNvSpPr>
          <p:nvPr>
            <p:ph sz="quarter" idx="10"/>
          </p:nvPr>
        </p:nvSpPr>
        <p:spPr>
          <a:xfrm>
            <a:off x="349447" y="1091940"/>
            <a:ext cx="3649485" cy="511995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19" name="Espaço Reservado para Conteúdo 18"/>
          <p:cNvSpPr>
            <a:spLocks noGrp="1"/>
          </p:cNvSpPr>
          <p:nvPr>
            <p:ph sz="quarter" idx="11"/>
          </p:nvPr>
        </p:nvSpPr>
        <p:spPr>
          <a:xfrm>
            <a:off x="4354513" y="1092201"/>
            <a:ext cx="3471862" cy="51196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21" name="Espaço Reservado para Conteúdo 20"/>
          <p:cNvSpPr>
            <a:spLocks noGrp="1"/>
          </p:cNvSpPr>
          <p:nvPr>
            <p:ph sz="quarter" idx="12"/>
          </p:nvPr>
        </p:nvSpPr>
        <p:spPr>
          <a:xfrm>
            <a:off x="8175625" y="1092201"/>
            <a:ext cx="3670300" cy="51196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</p:spTree>
    <p:extLst>
      <p:ext uri="{BB962C8B-B14F-4D97-AF65-F5344CB8AC3E}">
        <p14:creationId xmlns:p14="http://schemas.microsoft.com/office/powerpoint/2010/main" val="246832372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(GRID) 2 Colu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349429" y="338277"/>
            <a:ext cx="10859140" cy="469296"/>
          </a:xfrm>
        </p:spPr>
        <p:txBody>
          <a:bodyPr/>
          <a:lstStyle>
            <a:lvl1pPr algn="l">
              <a:defRPr sz="1050" spc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43" name="Espaço Reservado para Conteúdo 42"/>
          <p:cNvSpPr>
            <a:spLocks noGrp="1"/>
          </p:cNvSpPr>
          <p:nvPr>
            <p:ph sz="quarter" idx="10"/>
          </p:nvPr>
        </p:nvSpPr>
        <p:spPr>
          <a:xfrm>
            <a:off x="349250" y="1092201"/>
            <a:ext cx="5391150" cy="51196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5" name="Espaço Reservado para Conteúdo 44"/>
          <p:cNvSpPr>
            <a:spLocks noGrp="1"/>
          </p:cNvSpPr>
          <p:nvPr>
            <p:ph sz="quarter" idx="11"/>
          </p:nvPr>
        </p:nvSpPr>
        <p:spPr>
          <a:xfrm>
            <a:off x="6442075" y="1092201"/>
            <a:ext cx="5403850" cy="51196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</p:spTree>
    <p:extLst>
      <p:ext uri="{BB962C8B-B14F-4D97-AF65-F5344CB8AC3E}">
        <p14:creationId xmlns:p14="http://schemas.microsoft.com/office/powerpoint/2010/main" val="1723503295"/>
      </p:ext>
    </p:extLst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349429" y="371475"/>
            <a:ext cx="10859140" cy="436098"/>
          </a:xfrm>
        </p:spPr>
        <p:txBody>
          <a:bodyPr/>
          <a:lstStyle>
            <a:lvl1pPr algn="l">
              <a:defRPr sz="1050" spc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7" name="Espaço Reservado para Texto 6"/>
          <p:cNvSpPr>
            <a:spLocks noGrp="1"/>
          </p:cNvSpPr>
          <p:nvPr>
            <p:ph type="body" sz="quarter" idx="10"/>
          </p:nvPr>
        </p:nvSpPr>
        <p:spPr>
          <a:xfrm>
            <a:off x="406401" y="1103086"/>
            <a:ext cx="11379200" cy="4989738"/>
          </a:xfrm>
          <a:prstGeom prst="rect">
            <a:avLst/>
          </a:prstGeom>
        </p:spPr>
        <p:txBody>
          <a:bodyPr/>
          <a:lstStyle>
            <a:lvl1pPr marL="174590" indent="-174590">
              <a:defRPr/>
            </a:lvl1pPr>
            <a:lvl2pPr marL="449172" indent="-274582">
              <a:defRPr/>
            </a:lvl2pPr>
            <a:lvl3pPr marL="623761" indent="-174590">
              <a:defRPr/>
            </a:lvl3pPr>
            <a:lvl4pPr marL="812635" indent="-188875">
              <a:defRPr/>
            </a:lvl4pPr>
            <a:lvl5pPr marL="987225" indent="-174590">
              <a:defRPr/>
            </a:lvl5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</p:spTree>
    <p:extLst>
      <p:ext uri="{BB962C8B-B14F-4D97-AF65-F5344CB8AC3E}">
        <p14:creationId xmlns:p14="http://schemas.microsoft.com/office/powerpoint/2010/main" val="4239726492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50DC9EF-0FB0-456B-983B-22649472F2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9"/>
            <a:ext cx="10515600" cy="2852737"/>
          </a:xfrm>
        </p:spPr>
        <p:txBody>
          <a:bodyPr anchor="b"/>
          <a:lstStyle>
            <a:lvl1pPr>
              <a:defRPr sz="5999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65C46237-121F-405D-B2FC-0EC95C983E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0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21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32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42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53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6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975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685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C949477-3329-4004-B400-1D82C99554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DF84E950-F9B0-4264-9AAF-B5FADD665D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A03ED3F-0BE3-49E2-A507-87D46298C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3F0CE-43D5-49A3-820D-2420A7EE3D0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7224210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ço Reservado para Gráfico 8"/>
          <p:cNvSpPr>
            <a:spLocks noGrp="1"/>
          </p:cNvSpPr>
          <p:nvPr>
            <p:ph type="chart" sz="quarter" idx="10"/>
          </p:nvPr>
        </p:nvSpPr>
        <p:spPr>
          <a:xfrm>
            <a:off x="426255" y="1110660"/>
            <a:ext cx="5309705" cy="498216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pt-BR"/>
          </a:p>
        </p:txBody>
      </p:sp>
      <p:sp>
        <p:nvSpPr>
          <p:cNvPr id="16" name="Título 1"/>
          <p:cNvSpPr>
            <a:spLocks noGrp="1"/>
          </p:cNvSpPr>
          <p:nvPr>
            <p:ph type="title" hasCustomPrompt="1"/>
          </p:nvPr>
        </p:nvSpPr>
        <p:spPr>
          <a:xfrm>
            <a:off x="349429" y="371475"/>
            <a:ext cx="10859140" cy="436098"/>
          </a:xfrm>
        </p:spPr>
        <p:txBody>
          <a:bodyPr/>
          <a:lstStyle>
            <a:lvl1pPr algn="l">
              <a:defRPr sz="1050" spc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17" name="Espaço Reservado para Texto 6"/>
          <p:cNvSpPr>
            <a:spLocks noGrp="1"/>
          </p:cNvSpPr>
          <p:nvPr>
            <p:ph type="body" sz="quarter" idx="11"/>
          </p:nvPr>
        </p:nvSpPr>
        <p:spPr>
          <a:xfrm>
            <a:off x="6023992" y="1103086"/>
            <a:ext cx="5761608" cy="4989738"/>
          </a:xfrm>
          <a:prstGeom prst="rect">
            <a:avLst/>
          </a:prstGeom>
        </p:spPr>
        <p:txBody>
          <a:bodyPr/>
          <a:lstStyle>
            <a:lvl1pPr marL="174590" indent="-174590">
              <a:defRPr/>
            </a:lvl1pPr>
            <a:lvl2pPr marL="449172" indent="-274582">
              <a:defRPr/>
            </a:lvl2pPr>
            <a:lvl3pPr marL="623761" indent="-174590">
              <a:defRPr/>
            </a:lvl3pPr>
            <a:lvl4pPr marL="812635" indent="-188875">
              <a:defRPr/>
            </a:lvl4pPr>
            <a:lvl5pPr marL="987225" indent="-174590">
              <a:defRPr/>
            </a:lvl5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</p:spTree>
    <p:extLst>
      <p:ext uri="{BB962C8B-B14F-4D97-AF65-F5344CB8AC3E}">
        <p14:creationId xmlns:p14="http://schemas.microsoft.com/office/powerpoint/2010/main" val="3061616984"/>
      </p:ext>
    </p:extLst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ço Reservado para Gráfico 8"/>
          <p:cNvSpPr>
            <a:spLocks noGrp="1"/>
          </p:cNvSpPr>
          <p:nvPr>
            <p:ph type="chart" sz="quarter" idx="10"/>
          </p:nvPr>
        </p:nvSpPr>
        <p:spPr>
          <a:xfrm>
            <a:off x="426255" y="1110660"/>
            <a:ext cx="11359345" cy="498216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pt-BR"/>
          </a:p>
        </p:txBody>
      </p:sp>
      <p:sp>
        <p:nvSpPr>
          <p:cNvPr id="16" name="Título 1"/>
          <p:cNvSpPr>
            <a:spLocks noGrp="1"/>
          </p:cNvSpPr>
          <p:nvPr>
            <p:ph type="title" hasCustomPrompt="1"/>
          </p:nvPr>
        </p:nvSpPr>
        <p:spPr>
          <a:xfrm>
            <a:off x="349429" y="371475"/>
            <a:ext cx="10859140" cy="436098"/>
          </a:xfrm>
        </p:spPr>
        <p:txBody>
          <a:bodyPr/>
          <a:lstStyle>
            <a:lvl1pPr algn="l">
              <a:defRPr sz="1050" spc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pt-BR"/>
              <a:t>CLIQUE PARA EDITAR O TÍTULO MESTRE</a:t>
            </a:r>
          </a:p>
        </p:txBody>
      </p:sp>
    </p:spTree>
    <p:extLst>
      <p:ext uri="{BB962C8B-B14F-4D97-AF65-F5344CB8AC3E}">
        <p14:creationId xmlns:p14="http://schemas.microsoft.com/office/powerpoint/2010/main" val="2714905083"/>
      </p:ext>
    </p:extLst>
  </p:cSld>
  <p:clrMapOvr>
    <a:masterClrMapping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ágina 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01787260"/>
      </p:ext>
    </p:extLst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ap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>
            <a:extLst>
              <a:ext uri="{FF2B5EF4-FFF2-40B4-BE49-F238E27FC236}">
                <a16:creationId xmlns:a16="http://schemas.microsoft.com/office/drawing/2014/main" id="{73EDF09D-04BD-4453-88AD-778ED9A97F3B}"/>
              </a:ext>
            </a:extLst>
          </p:cNvPr>
          <p:cNvSpPr/>
          <p:nvPr userDrawn="1"/>
        </p:nvSpPr>
        <p:spPr>
          <a:xfrm>
            <a:off x="0" y="0"/>
            <a:ext cx="12192000" cy="69573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25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Picture 12" descr="Logotipo-B3.png">
            <a:extLst>
              <a:ext uri="{FF2B5EF4-FFF2-40B4-BE49-F238E27FC236}">
                <a16:creationId xmlns:a16="http://schemas.microsoft.com/office/drawing/2014/main" id="{C8BE41A8-F678-455C-A9C5-39310BF85D7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88289" y="872712"/>
            <a:ext cx="2672777" cy="1224131"/>
          </a:xfrm>
          <a:prstGeom prst="rect">
            <a:avLst/>
          </a:prstGeom>
        </p:spPr>
      </p:pic>
      <p:grpSp>
        <p:nvGrpSpPr>
          <p:cNvPr id="44" name="Agrupar 43">
            <a:extLst>
              <a:ext uri="{FF2B5EF4-FFF2-40B4-BE49-F238E27FC236}">
                <a16:creationId xmlns:a16="http://schemas.microsoft.com/office/drawing/2014/main" id="{52FD47E0-1A4E-4C82-9A92-D325C2A39AAF}"/>
              </a:ext>
            </a:extLst>
          </p:cNvPr>
          <p:cNvGrpSpPr/>
          <p:nvPr userDrawn="1"/>
        </p:nvGrpSpPr>
        <p:grpSpPr>
          <a:xfrm>
            <a:off x="10239787" y="6296139"/>
            <a:ext cx="1993061" cy="1610165"/>
            <a:chOff x="7855716" y="4832451"/>
            <a:chExt cx="5374980" cy="4342369"/>
          </a:xfr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8900000" scaled="1"/>
            <a:tileRect/>
          </a:gradFill>
        </p:grpSpPr>
        <p:sp>
          <p:nvSpPr>
            <p:cNvPr id="45" name="Círculo Parcial 44">
              <a:extLst>
                <a:ext uri="{FF2B5EF4-FFF2-40B4-BE49-F238E27FC236}">
                  <a16:creationId xmlns:a16="http://schemas.microsoft.com/office/drawing/2014/main" id="{307DAD7C-4D80-41C3-9A0F-C02EFEF4F785}"/>
                </a:ext>
              </a:extLst>
            </p:cNvPr>
            <p:cNvSpPr/>
            <p:nvPr userDrawn="1"/>
          </p:nvSpPr>
          <p:spPr>
            <a:xfrm flipH="1" flipV="1">
              <a:off x="7855716" y="4832451"/>
              <a:ext cx="4176464" cy="4342369"/>
            </a:xfrm>
            <a:prstGeom prst="pie">
              <a:avLst>
                <a:gd name="adj1" fmla="val 0"/>
                <a:gd name="adj2" fmla="val 5392439"/>
              </a:avLst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pt-BR" sz="1250">
                <a:solidFill>
                  <a:schemeClr val="tx1"/>
                </a:solidFill>
              </a:endParaRPr>
            </a:p>
          </p:txBody>
        </p:sp>
        <p:sp>
          <p:nvSpPr>
            <p:cNvPr id="46" name="Retângulo 45">
              <a:extLst>
                <a:ext uri="{FF2B5EF4-FFF2-40B4-BE49-F238E27FC236}">
                  <a16:creationId xmlns:a16="http://schemas.microsoft.com/office/drawing/2014/main" id="{AB42F783-CF43-479E-B15A-9F20A10B7AC7}"/>
                </a:ext>
              </a:extLst>
            </p:cNvPr>
            <p:cNvSpPr/>
            <p:nvPr userDrawn="1"/>
          </p:nvSpPr>
          <p:spPr>
            <a:xfrm>
              <a:off x="9919586" y="4833106"/>
              <a:ext cx="3311110" cy="2171582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250"/>
            </a:p>
          </p:txBody>
        </p:sp>
      </p:grpSp>
      <p:cxnSp>
        <p:nvCxnSpPr>
          <p:cNvPr id="47" name="Straight Connector 10">
            <a:extLst>
              <a:ext uri="{FF2B5EF4-FFF2-40B4-BE49-F238E27FC236}">
                <a16:creationId xmlns:a16="http://schemas.microsoft.com/office/drawing/2014/main" id="{EFF6C835-8990-4521-8E69-0180A6B0FC14}"/>
              </a:ext>
            </a:extLst>
          </p:cNvPr>
          <p:cNvCxnSpPr>
            <a:cxnSpLocks/>
          </p:cNvCxnSpPr>
          <p:nvPr userDrawn="1"/>
        </p:nvCxnSpPr>
        <p:spPr>
          <a:xfrm>
            <a:off x="407368" y="6381328"/>
            <a:ext cx="7200800" cy="0"/>
          </a:xfrm>
          <a:prstGeom prst="line">
            <a:avLst/>
          </a:prstGeom>
          <a:ln w="3175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15">
            <a:extLst>
              <a:ext uri="{FF2B5EF4-FFF2-40B4-BE49-F238E27FC236}">
                <a16:creationId xmlns:a16="http://schemas.microsoft.com/office/drawing/2014/main" id="{C3AAEDA7-010E-4DE0-9789-06280E2CC2FF}"/>
              </a:ext>
            </a:extLst>
          </p:cNvPr>
          <p:cNvSpPr txBox="1"/>
          <p:nvPr userDrawn="1"/>
        </p:nvSpPr>
        <p:spPr>
          <a:xfrm>
            <a:off x="335360" y="6509283"/>
            <a:ext cx="34564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90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INFORMAÇÃO INTERNA</a:t>
            </a:r>
          </a:p>
        </p:txBody>
      </p:sp>
      <p:pic>
        <p:nvPicPr>
          <p:cNvPr id="50" name="Picture 16" descr="Site-em-ciano.png">
            <a:extLst>
              <a:ext uri="{FF2B5EF4-FFF2-40B4-BE49-F238E27FC236}">
                <a16:creationId xmlns:a16="http://schemas.microsoft.com/office/drawing/2014/main" id="{E496AE35-47C6-4B8D-B16A-2348BE64379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2544" y="6542611"/>
            <a:ext cx="864096" cy="164179"/>
          </a:xfrm>
          <a:prstGeom prst="rect">
            <a:avLst/>
          </a:prstGeom>
        </p:spPr>
      </p:pic>
      <p:grpSp>
        <p:nvGrpSpPr>
          <p:cNvPr id="51" name="Agrupar 50">
            <a:extLst>
              <a:ext uri="{FF2B5EF4-FFF2-40B4-BE49-F238E27FC236}">
                <a16:creationId xmlns:a16="http://schemas.microsoft.com/office/drawing/2014/main" id="{2488DE25-3483-41F8-9929-FA3DD857892E}"/>
              </a:ext>
            </a:extLst>
          </p:cNvPr>
          <p:cNvGrpSpPr/>
          <p:nvPr userDrawn="1"/>
        </p:nvGrpSpPr>
        <p:grpSpPr>
          <a:xfrm>
            <a:off x="-5084" y="6322752"/>
            <a:ext cx="10244870" cy="725748"/>
            <a:chOff x="-5084" y="5834675"/>
            <a:chExt cx="10244870" cy="725748"/>
          </a:xfrm>
        </p:grpSpPr>
        <p:cxnSp>
          <p:nvCxnSpPr>
            <p:cNvPr id="52" name="Conector reto 51">
              <a:extLst>
                <a:ext uri="{FF2B5EF4-FFF2-40B4-BE49-F238E27FC236}">
                  <a16:creationId xmlns:a16="http://schemas.microsoft.com/office/drawing/2014/main" id="{EB9B138A-C7D9-49B7-8DA2-10E5669029A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5084" y="5834675"/>
              <a:ext cx="10244870" cy="0"/>
            </a:xfrm>
            <a:prstGeom prst="line">
              <a:avLst/>
            </a:prstGeom>
            <a:ln w="19050">
              <a:solidFill>
                <a:schemeClr val="tx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ector reto 52">
              <a:extLst>
                <a:ext uri="{FF2B5EF4-FFF2-40B4-BE49-F238E27FC236}">
                  <a16:creationId xmlns:a16="http://schemas.microsoft.com/office/drawing/2014/main" id="{D7CE0528-36D0-4B16-9971-D18152D3EF7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0239786" y="5834675"/>
              <a:ext cx="0" cy="725748"/>
            </a:xfrm>
            <a:prstGeom prst="line">
              <a:avLst/>
            </a:prstGeom>
            <a:ln w="19050">
              <a:solidFill>
                <a:schemeClr val="tx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05536733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E515A2C-EA5B-4A9C-8786-844BC86093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0FE74E5-168E-40EF-BCFA-B04FCBA04E0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258392DF-C3CF-4AC0-A60F-FB2721D2F7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F8AA8ECD-2167-4CD1-9CC2-80D83EF90F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A08CB5AE-A5F3-4D86-B1A4-A2F4E18BC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35F21C53-19E7-4727-BA97-3B8790F180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3F0CE-43D5-49A3-820D-2420A7EE3D0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829403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3C6E90E-30B8-4ACB-8BBE-5C7CAFEC15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DC7E91F5-EB3A-488B-AABE-9E16206AD7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08" indent="0">
              <a:buNone/>
              <a:defRPr sz="2000" b="1"/>
            </a:lvl2pPr>
            <a:lvl3pPr marL="914214" indent="0">
              <a:buNone/>
              <a:defRPr sz="1800" b="1"/>
            </a:lvl3pPr>
            <a:lvl4pPr marL="1371322" indent="0">
              <a:buNone/>
              <a:defRPr sz="1600" b="1"/>
            </a:lvl4pPr>
            <a:lvl5pPr marL="1828429" indent="0">
              <a:buNone/>
              <a:defRPr sz="1600" b="1"/>
            </a:lvl5pPr>
            <a:lvl6pPr marL="2285536" indent="0">
              <a:buNone/>
              <a:defRPr sz="1600" b="1"/>
            </a:lvl6pPr>
            <a:lvl7pPr marL="2742643" indent="0">
              <a:buNone/>
              <a:defRPr sz="1600" b="1"/>
            </a:lvl7pPr>
            <a:lvl8pPr marL="3199751" indent="0">
              <a:buNone/>
              <a:defRPr sz="1600" b="1"/>
            </a:lvl8pPr>
            <a:lvl9pPr marL="3656858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ABA6CB52-4D74-4903-98CF-41DB5A6E43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E855C251-9C45-4464-87C5-CB4EC2C40CE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08" indent="0">
              <a:buNone/>
              <a:defRPr sz="2000" b="1"/>
            </a:lvl2pPr>
            <a:lvl3pPr marL="914214" indent="0">
              <a:buNone/>
              <a:defRPr sz="1800" b="1"/>
            </a:lvl3pPr>
            <a:lvl4pPr marL="1371322" indent="0">
              <a:buNone/>
              <a:defRPr sz="1600" b="1"/>
            </a:lvl4pPr>
            <a:lvl5pPr marL="1828429" indent="0">
              <a:buNone/>
              <a:defRPr sz="1600" b="1"/>
            </a:lvl5pPr>
            <a:lvl6pPr marL="2285536" indent="0">
              <a:buNone/>
              <a:defRPr sz="1600" b="1"/>
            </a:lvl6pPr>
            <a:lvl7pPr marL="2742643" indent="0">
              <a:buNone/>
              <a:defRPr sz="1600" b="1"/>
            </a:lvl7pPr>
            <a:lvl8pPr marL="3199751" indent="0">
              <a:buNone/>
              <a:defRPr sz="1600" b="1"/>
            </a:lvl8pPr>
            <a:lvl9pPr marL="3656858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4B9E8CC6-8382-4BA5-9C03-AF1D277953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B7820B27-CFE3-444B-BE9B-10CC1F2889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2338F33B-D496-4F7C-9752-A580FD667C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FFA3DB01-F2D5-4384-9FF4-A169B94555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3F0CE-43D5-49A3-820D-2420A7EE3D0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78146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AA549A9-5E21-4091-8B7C-320E894A06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39035768-D243-4541-A7FE-B5C2F4A515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801C2704-BA8E-4B76-B501-06A87C9EF2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2FDFD01C-C6A5-4017-AD2F-FF8D40F928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3F0CE-43D5-49A3-820D-2420A7EE3D0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828154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3809C351-32FB-4BD6-9CBD-FE8E0A75A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42A3D837-A7ED-4069-83FD-13F82F71D9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3185122B-F03B-49E4-9B76-178C5BBD3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3F0CE-43D5-49A3-820D-2420A7EE3D0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88472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91F24F-57D0-4B59-BD47-F58ED7D6CA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6838872-F142-4844-B734-A730CFC155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9" y="987426"/>
            <a:ext cx="6172200" cy="4873625"/>
          </a:xfrm>
        </p:spPr>
        <p:txBody>
          <a:bodyPr/>
          <a:lstStyle>
            <a:lvl1pPr>
              <a:defRPr sz="3199"/>
            </a:lvl1pPr>
            <a:lvl2pPr>
              <a:defRPr sz="2799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EB3D8C29-5B91-482D-AAC9-42A8B350E5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08" indent="0">
              <a:buNone/>
              <a:defRPr sz="1400"/>
            </a:lvl2pPr>
            <a:lvl3pPr marL="914214" indent="0">
              <a:buNone/>
              <a:defRPr sz="1200"/>
            </a:lvl3pPr>
            <a:lvl4pPr marL="1371322" indent="0">
              <a:buNone/>
              <a:defRPr sz="1000"/>
            </a:lvl4pPr>
            <a:lvl5pPr marL="1828429" indent="0">
              <a:buNone/>
              <a:defRPr sz="1000"/>
            </a:lvl5pPr>
            <a:lvl6pPr marL="2285536" indent="0">
              <a:buNone/>
              <a:defRPr sz="1000"/>
            </a:lvl6pPr>
            <a:lvl7pPr marL="2742643" indent="0">
              <a:buNone/>
              <a:defRPr sz="1000"/>
            </a:lvl7pPr>
            <a:lvl8pPr marL="3199751" indent="0">
              <a:buNone/>
              <a:defRPr sz="1000"/>
            </a:lvl8pPr>
            <a:lvl9pPr marL="3656858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E8451AE4-53BA-4D08-BCCD-D7D0B10276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DEAAC0B7-3DEE-4B2D-BC35-A941812115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6235707D-E222-486C-8348-086C6D2083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3F0CE-43D5-49A3-820D-2420A7EE3D0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9755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2C2E1AE-01AD-4C64-8489-587243B2AA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7F9A9E75-6E0C-4A1D-B11A-FE4C5C1F81B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9" y="987426"/>
            <a:ext cx="6172200" cy="4873625"/>
          </a:xfrm>
        </p:spPr>
        <p:txBody>
          <a:bodyPr/>
          <a:lstStyle>
            <a:lvl1pPr marL="0" indent="0">
              <a:buNone/>
              <a:defRPr sz="3199"/>
            </a:lvl1pPr>
            <a:lvl2pPr marL="457108" indent="0">
              <a:buNone/>
              <a:defRPr sz="2799"/>
            </a:lvl2pPr>
            <a:lvl3pPr marL="914214" indent="0">
              <a:buNone/>
              <a:defRPr sz="2400"/>
            </a:lvl3pPr>
            <a:lvl4pPr marL="1371322" indent="0">
              <a:buNone/>
              <a:defRPr sz="2000"/>
            </a:lvl4pPr>
            <a:lvl5pPr marL="1828429" indent="0">
              <a:buNone/>
              <a:defRPr sz="2000"/>
            </a:lvl5pPr>
            <a:lvl6pPr marL="2285536" indent="0">
              <a:buNone/>
              <a:defRPr sz="2000"/>
            </a:lvl6pPr>
            <a:lvl7pPr marL="2742643" indent="0">
              <a:buNone/>
              <a:defRPr sz="2000"/>
            </a:lvl7pPr>
            <a:lvl8pPr marL="3199751" indent="0">
              <a:buNone/>
              <a:defRPr sz="2000"/>
            </a:lvl8pPr>
            <a:lvl9pPr marL="3656858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91FA7CD7-2A0E-4B7C-B49F-E417F82A4A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08" indent="0">
              <a:buNone/>
              <a:defRPr sz="1400"/>
            </a:lvl2pPr>
            <a:lvl3pPr marL="914214" indent="0">
              <a:buNone/>
              <a:defRPr sz="1200"/>
            </a:lvl3pPr>
            <a:lvl4pPr marL="1371322" indent="0">
              <a:buNone/>
              <a:defRPr sz="1000"/>
            </a:lvl4pPr>
            <a:lvl5pPr marL="1828429" indent="0">
              <a:buNone/>
              <a:defRPr sz="1000"/>
            </a:lvl5pPr>
            <a:lvl6pPr marL="2285536" indent="0">
              <a:buNone/>
              <a:defRPr sz="1000"/>
            </a:lvl6pPr>
            <a:lvl7pPr marL="2742643" indent="0">
              <a:buNone/>
              <a:defRPr sz="1000"/>
            </a:lvl7pPr>
            <a:lvl8pPr marL="3199751" indent="0">
              <a:buNone/>
              <a:defRPr sz="1000"/>
            </a:lvl8pPr>
            <a:lvl9pPr marL="3656858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DEFF89F1-56F2-4A86-8BCA-2E00E4A472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346AA3EC-0AFB-4B71-BFF0-7BCFF6654F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E399A9AC-9A99-41ED-8B21-EB7CBD12A4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3F0CE-43D5-49A3-820D-2420A7EE3D0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14201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18" Type="http://schemas.openxmlformats.org/officeDocument/2006/relationships/slideLayout" Target="../slideLayouts/slideLayout31.xml"/><Relationship Id="rId26" Type="http://schemas.openxmlformats.org/officeDocument/2006/relationships/image" Target="../media/image7.png"/><Relationship Id="rId3" Type="http://schemas.openxmlformats.org/officeDocument/2006/relationships/slideLayout" Target="../slideLayouts/slideLayout16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17" Type="http://schemas.openxmlformats.org/officeDocument/2006/relationships/slideLayout" Target="../slideLayouts/slideLayout30.xml"/><Relationship Id="rId25" Type="http://schemas.openxmlformats.org/officeDocument/2006/relationships/image" Target="../media/image6.emf"/><Relationship Id="rId2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29.xml"/><Relationship Id="rId20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24" Type="http://schemas.openxmlformats.org/officeDocument/2006/relationships/oleObject" Target="../embeddings/oleObject1.bin"/><Relationship Id="rId5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8.xml"/><Relationship Id="rId23" Type="http://schemas.openxmlformats.org/officeDocument/2006/relationships/tags" Target="../tags/tag2.xml"/><Relationship Id="rId28" Type="http://schemas.openxmlformats.org/officeDocument/2006/relationships/image" Target="../media/image9.png"/><Relationship Id="rId10" Type="http://schemas.openxmlformats.org/officeDocument/2006/relationships/slideLayout" Target="../slideLayouts/slideLayout23.xml"/><Relationship Id="rId19" Type="http://schemas.openxmlformats.org/officeDocument/2006/relationships/slideLayout" Target="../slideLayouts/slideLayout32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Relationship Id="rId22" Type="http://schemas.openxmlformats.org/officeDocument/2006/relationships/tags" Target="../tags/tag1.xml"/><Relationship Id="rId27" Type="http://schemas.openxmlformats.org/officeDocument/2006/relationships/image" Target="../media/image8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507E1D0B-1796-44E2-9173-195DF7B7F4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0403ED40-D157-4275-B024-01828F69AE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089643A-D40B-47D6-97E4-E0A4334B19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F3DC2E3-70E9-4193-84D5-AB8DADF463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90D2994-9DCE-4937-9347-C8C21AD1EB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63F0CE-43D5-49A3-820D-2420A7EE3D0F}" type="slidenum">
              <a:rPr lang="pt-BR" smtClean="0"/>
              <a:t>‹nº›</a:t>
            </a:fld>
            <a:endParaRPr lang="pt-BR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7293CB29-B481-465A-89EB-B32D7D540009}"/>
              </a:ext>
            </a:extLst>
          </p:cNvPr>
          <p:cNvSpPr txBox="1"/>
          <p:nvPr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4768850" y="6642100"/>
            <a:ext cx="2682875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pt-BR" sz="10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INFORMAÇÃO INTERNA – INTERNAL INFORMATION</a:t>
            </a:r>
          </a:p>
        </p:txBody>
      </p:sp>
    </p:spTree>
    <p:extLst>
      <p:ext uri="{BB962C8B-B14F-4D97-AF65-F5344CB8AC3E}">
        <p14:creationId xmlns:p14="http://schemas.microsoft.com/office/powerpoint/2010/main" val="508299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hdr="0" ftr="0" dt="0"/>
  <p:txStyles>
    <p:titleStyle>
      <a:lvl1pPr algn="l" defTabSz="914214" rtl="0" eaLnBrk="1" latinLnBrk="0" hangingPunct="1">
        <a:lnSpc>
          <a:spcPct val="90000"/>
        </a:lnSpc>
        <a:spcBef>
          <a:spcPct val="0"/>
        </a:spcBef>
        <a:buNone/>
        <a:defRPr sz="43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53" indent="-228553" algn="l" defTabSz="91421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9" kern="1200">
          <a:solidFill>
            <a:schemeClr val="tx1"/>
          </a:solidFill>
          <a:latin typeface="+mn-lt"/>
          <a:ea typeface="+mn-ea"/>
          <a:cs typeface="+mn-cs"/>
        </a:defRPr>
      </a:lvl1pPr>
      <a:lvl2pPr marL="685661" indent="-228553" algn="l" defTabSz="91421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68" indent="-228553" algn="l" defTabSz="91421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5" indent="-228553" algn="l" defTabSz="91421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3" indent="-228553" algn="l" defTabSz="91421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0" indent="-228553" algn="l" defTabSz="91421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197" indent="-228553" algn="l" defTabSz="91421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04" indent="-228553" algn="l" defTabSz="91421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2" indent="-228553" algn="l" defTabSz="91421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21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4" algn="l" defTabSz="91421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2" algn="l" defTabSz="91421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29" algn="l" defTabSz="91421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6" algn="l" defTabSz="91421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3" algn="l" defTabSz="91421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1" algn="l" defTabSz="91421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58" algn="l" defTabSz="91421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to 4" hidden="1">
            <a:extLst>
              <a:ext uri="{FF2B5EF4-FFF2-40B4-BE49-F238E27FC236}">
                <a16:creationId xmlns:a16="http://schemas.microsoft.com/office/drawing/2014/main" id="{EB0790FB-4A38-4A31-B90C-3C31DE8AFCD8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2"/>
            </p:custDataLst>
            <p:extLst>
              <p:ext uri="{D42A27DB-BD31-4B8C-83A1-F6EECF244321}">
                <p14:modId xmlns:p14="http://schemas.microsoft.com/office/powerpoint/2010/main" val="3133199252"/>
              </p:ext>
            </p:extLst>
          </p:nvPr>
        </p:nvGraphicFramePr>
        <p:xfrm>
          <a:off x="1103" y="1103"/>
          <a:ext cx="1103" cy="11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lide do think-cell" r:id="rId24" imgW="421" imgH="420" progId="TCLayout.ActiveDocument.1">
                  <p:embed/>
                </p:oleObj>
              </mc:Choice>
              <mc:Fallback>
                <p:oleObj name="Slide do think-cell" r:id="rId24" imgW="421" imgH="420" progId="TCLayout.ActiveDocument.1">
                  <p:embed/>
                  <p:pic>
                    <p:nvPicPr>
                      <p:cNvPr id="5" name="Objeto 4" hidden="1">
                        <a:extLst>
                          <a:ext uri="{FF2B5EF4-FFF2-40B4-BE49-F238E27FC236}">
                            <a16:creationId xmlns:a16="http://schemas.microsoft.com/office/drawing/2014/main" id="{EB0790FB-4A38-4A31-B90C-3C31DE8AFCD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5"/>
                      <a:stretch>
                        <a:fillRect/>
                      </a:stretch>
                    </p:blipFill>
                    <p:spPr>
                      <a:xfrm>
                        <a:off x="1103" y="1103"/>
                        <a:ext cx="1103" cy="110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tângulo 3" hidden="1">
            <a:extLst>
              <a:ext uri="{FF2B5EF4-FFF2-40B4-BE49-F238E27FC236}">
                <a16:creationId xmlns:a16="http://schemas.microsoft.com/office/drawing/2014/main" id="{DEEC1F5F-31CA-4BCA-BD9E-36E09DE90B47}"/>
              </a:ext>
            </a:extLst>
          </p:cNvPr>
          <p:cNvSpPr/>
          <p:nvPr userDrawn="1">
            <p:custDataLst>
              <p:tags r:id="rId23"/>
            </p:custDataLst>
          </p:nvPr>
        </p:nvSpPr>
        <p:spPr>
          <a:xfrm>
            <a:off x="0" y="0"/>
            <a:ext cx="110235" cy="11025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pt-BR" sz="4399" b="0" i="0" baseline="0">
              <a:latin typeface="Calibri" panose="020F0502020204030204" pitchFamily="34" charset="0"/>
              <a:ea typeface="+mj-ea"/>
              <a:cs typeface="+mj-cs"/>
              <a:sym typeface="Calibri" panose="020F0502020204030204" pitchFamily="34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1" y="1600202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8" name="Espaço Reservado para Título 1"/>
          <p:cNvSpPr>
            <a:spLocks noGrp="1"/>
          </p:cNvSpPr>
          <p:nvPr>
            <p:ph type="title"/>
          </p:nvPr>
        </p:nvSpPr>
        <p:spPr>
          <a:xfrm>
            <a:off x="143339" y="0"/>
            <a:ext cx="9217024" cy="9807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t-BR"/>
              <a:t>CLIQUE PARA EDITAR O ESTILO DO TÍTULO MESTRE</a:t>
            </a:r>
            <a:endParaRPr lang="en-US"/>
          </a:p>
        </p:txBody>
      </p:sp>
      <p:sp>
        <p:nvSpPr>
          <p:cNvPr id="9" name="TextBox 15"/>
          <p:cNvSpPr txBox="1"/>
          <p:nvPr userDrawn="1"/>
        </p:nvSpPr>
        <p:spPr>
          <a:xfrm>
            <a:off x="335360" y="6509283"/>
            <a:ext cx="34564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90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INFORMAÇÃO INTERNA</a:t>
            </a:r>
          </a:p>
        </p:txBody>
      </p:sp>
      <p:sp>
        <p:nvSpPr>
          <p:cNvPr id="10" name="TextBox 15"/>
          <p:cNvSpPr txBox="1"/>
          <p:nvPr userDrawn="1"/>
        </p:nvSpPr>
        <p:spPr>
          <a:xfrm>
            <a:off x="4341303" y="6509283"/>
            <a:ext cx="34564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8F61775E-345C-49C6-BE5B-6D7F1D067A13}" type="slidenum">
              <a:rPr lang="en-US" sz="90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‹nº›</a:t>
            </a:fld>
            <a:endParaRPr lang="en-US" sz="90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1" descr="B3_Site_01.jpg"/>
          <p:cNvPicPr>
            <a:picLocks noChangeAspect="1"/>
          </p:cNvPicPr>
          <p:nvPr userDrawn="1"/>
        </p:nvPicPr>
        <p:blipFill>
          <a:blip r:embed="rId2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2544" y="6517160"/>
            <a:ext cx="819530" cy="152200"/>
          </a:xfrm>
          <a:prstGeom prst="rect">
            <a:avLst/>
          </a:prstGeom>
        </p:spPr>
      </p:pic>
      <p:pic>
        <p:nvPicPr>
          <p:cNvPr id="12" name="Picture 11" descr="Site-em-ciano.png"/>
          <p:cNvPicPr>
            <a:picLocks noChangeAspect="1"/>
          </p:cNvPicPr>
          <p:nvPr userDrawn="1"/>
        </p:nvPicPr>
        <p:blipFill>
          <a:blip r:embed="rId2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2544" y="6542611"/>
            <a:ext cx="864096" cy="164179"/>
          </a:xfrm>
          <a:prstGeom prst="rect">
            <a:avLst/>
          </a:prstGeom>
        </p:spPr>
      </p:pic>
      <p:pic>
        <p:nvPicPr>
          <p:cNvPr id="13" name="Picture 12" descr="Logotipo-B3.png"/>
          <p:cNvPicPr>
            <a:picLocks noChangeAspect="1"/>
          </p:cNvPicPr>
          <p:nvPr userDrawn="1"/>
        </p:nvPicPr>
        <p:blipFill>
          <a:blip r:embed="rId2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4513" y="260648"/>
            <a:ext cx="1207455" cy="553014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1712881C-3B9B-4507-8DD6-29D621A3D5D9}"/>
              </a:ext>
            </a:extLst>
          </p:cNvPr>
          <p:cNvSpPr txBox="1"/>
          <p:nvPr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4768850" y="6642100"/>
            <a:ext cx="2682875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pt-BR" sz="10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INFORMAÇÃO INTERNA – INTERNAL INFORMATION</a:t>
            </a:r>
          </a:p>
        </p:txBody>
      </p:sp>
    </p:spTree>
    <p:extLst>
      <p:ext uri="{BB962C8B-B14F-4D97-AF65-F5344CB8AC3E}">
        <p14:creationId xmlns:p14="http://schemas.microsoft.com/office/powerpoint/2010/main" val="595612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  <p:sldLayoutId id="2147483689" r:id="rId15"/>
    <p:sldLayoutId id="2147483690" r:id="rId16"/>
    <p:sldLayoutId id="2147483691" r:id="rId17"/>
    <p:sldLayoutId id="2147483692" r:id="rId18"/>
    <p:sldLayoutId id="2147483693" r:id="rId19"/>
    <p:sldLayoutId id="2147483694" r:id="rId20"/>
  </p:sldLayoutIdLst>
  <p:transition>
    <p:fade/>
  </p:transition>
  <p:txStyles>
    <p:titleStyle>
      <a:lvl1pPr algn="ctr" defTabSz="457108" rtl="0" eaLnBrk="1" latinLnBrk="0" hangingPunct="1">
        <a:spcBef>
          <a:spcPct val="0"/>
        </a:spcBef>
        <a:buNone/>
        <a:defRPr sz="43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30" indent="-342830" algn="l" defTabSz="457108" rtl="0" eaLnBrk="1" latinLnBrk="0" hangingPunct="1">
        <a:spcBef>
          <a:spcPct val="20000"/>
        </a:spcBef>
        <a:buFont typeface="Arial"/>
        <a:buChar char="•"/>
        <a:defRPr sz="3199" kern="1200">
          <a:solidFill>
            <a:schemeClr val="tx1"/>
          </a:solidFill>
          <a:latin typeface="+mn-lt"/>
          <a:ea typeface="+mn-ea"/>
          <a:cs typeface="+mn-cs"/>
        </a:defRPr>
      </a:lvl1pPr>
      <a:lvl2pPr marL="742799" indent="-285692" algn="l" defTabSz="457108" rtl="0" eaLnBrk="1" latinLnBrk="0" hangingPunct="1">
        <a:spcBef>
          <a:spcPct val="20000"/>
        </a:spcBef>
        <a:buFont typeface="Arial"/>
        <a:buChar char="–"/>
        <a:defRPr sz="2799" kern="1200">
          <a:solidFill>
            <a:schemeClr val="tx1"/>
          </a:solidFill>
          <a:latin typeface="+mn-lt"/>
          <a:ea typeface="+mn-ea"/>
          <a:cs typeface="+mn-cs"/>
        </a:defRPr>
      </a:lvl2pPr>
      <a:lvl3pPr marL="1142768" indent="-228553" algn="l" defTabSz="457108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5" indent="-228553" algn="l" defTabSz="457108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3" indent="-228553" algn="l" defTabSz="457108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0" indent="-228553" algn="l" defTabSz="45710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197" indent="-228553" algn="l" defTabSz="45710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04" indent="-228553" algn="l" defTabSz="45710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2" indent="-228553" algn="l" defTabSz="45710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4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2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29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6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3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1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58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5.xml"/><Relationship Id="rId1" Type="http://schemas.openxmlformats.org/officeDocument/2006/relationships/tags" Target="../tags/tag3.xml"/><Relationship Id="rId6" Type="http://schemas.openxmlformats.org/officeDocument/2006/relationships/hyperlink" Target="http://www.bvmfnet.com.br/pt-br/manuais/download/Catalogo_do_Site_BMFBOVESPA_IPNv2.1.1.pdf" TargetMode="External"/><Relationship Id="rId5" Type="http://schemas.openxmlformats.org/officeDocument/2006/relationships/image" Target="../media/image11.emf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5.xml"/><Relationship Id="rId1" Type="http://schemas.openxmlformats.org/officeDocument/2006/relationships/tags" Target="../tags/tag4.xml"/><Relationship Id="rId5" Type="http://schemas.openxmlformats.org/officeDocument/2006/relationships/image" Target="../media/image11.emf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5.xml"/><Relationship Id="rId1" Type="http://schemas.openxmlformats.org/officeDocument/2006/relationships/tags" Target="../tags/tag5.xml"/><Relationship Id="rId5" Type="http://schemas.openxmlformats.org/officeDocument/2006/relationships/image" Target="../media/image11.emf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3.svg"/><Relationship Id="rId2" Type="http://schemas.openxmlformats.org/officeDocument/2006/relationships/slideLayout" Target="../slideLayouts/slideLayout15.xml"/><Relationship Id="rId1" Type="http://schemas.openxmlformats.org/officeDocument/2006/relationships/tags" Target="../tags/tag6.xml"/><Relationship Id="rId6" Type="http://schemas.openxmlformats.org/officeDocument/2006/relationships/image" Target="../media/image12.png"/><Relationship Id="rId5" Type="http://schemas.openxmlformats.org/officeDocument/2006/relationships/image" Target="../media/image11.emf"/><Relationship Id="rId4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41B43AF-69D9-1341-85AB-FB44DF06C93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33884" y="2136456"/>
            <a:ext cx="11077902" cy="2426093"/>
          </a:xfrm>
        </p:spPr>
        <p:txBody>
          <a:bodyPr>
            <a:normAutofit/>
          </a:bodyPr>
          <a:lstStyle/>
          <a:p>
            <a:r>
              <a:rPr lang="en-US" sz="3199" dirty="0" err="1"/>
              <a:t>Renovação</a:t>
            </a:r>
            <a:r>
              <a:rPr lang="en-US" sz="3199" dirty="0"/>
              <a:t> </a:t>
            </a:r>
            <a:r>
              <a:rPr lang="en-US" sz="3199" dirty="0" err="1"/>
              <a:t>automática</a:t>
            </a:r>
            <a:r>
              <a:rPr lang="en-US" sz="3199" dirty="0"/>
              <a:t> no </a:t>
            </a:r>
            <a:r>
              <a:rPr lang="en-US" sz="3199" dirty="0" err="1"/>
              <a:t>Balcão</a:t>
            </a:r>
            <a:r>
              <a:rPr lang="en-US" sz="3199" dirty="0"/>
              <a:t> (</a:t>
            </a:r>
            <a:r>
              <a:rPr lang="en-US" sz="3199" dirty="0" err="1"/>
              <a:t>Registro</a:t>
            </a:r>
            <a:r>
              <a:rPr lang="en-US" sz="3199" dirty="0"/>
              <a:t>)</a:t>
            </a:r>
            <a:endParaRPr lang="en-BR" sz="3199" dirty="0">
              <a:solidFill>
                <a:schemeClr val="accent1"/>
              </a:solidFill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39D044C-7BC4-7E40-A944-FFCFB258C56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pt-BR" sz="1700" b="1"/>
              <a:t>Mercado de Empréstimo de Ativos</a:t>
            </a:r>
            <a:endParaRPr lang="en-BR" sz="1700" b="1"/>
          </a:p>
          <a:p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3548886883"/>
      </p:ext>
    </p:extLst>
  </p:cSld>
  <p:clrMapOvr>
    <a:masterClrMapping/>
  </p:clrMapOvr>
  <p:transition spd="slow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>
            <a:extLst>
              <a:ext uri="{FF2B5EF4-FFF2-40B4-BE49-F238E27FC236}">
                <a16:creationId xmlns:a16="http://schemas.microsoft.com/office/drawing/2014/main" id="{D46804F3-1BEC-54C7-7E2F-3D3E14F6D0D1}"/>
              </a:ext>
            </a:extLst>
          </p:cNvPr>
          <p:cNvSpPr txBox="1"/>
          <p:nvPr/>
        </p:nvSpPr>
        <p:spPr>
          <a:xfrm>
            <a:off x="703394" y="893246"/>
            <a:ext cx="11271361" cy="491669"/>
          </a:xfrm>
          <a:prstGeom prst="rect">
            <a:avLst/>
          </a:prstGeom>
          <a:noFill/>
        </p:spPr>
        <p:txBody>
          <a:bodyPr wrap="square" lIns="63495" tIns="31748" rIns="63495" bIns="31748" rtlCol="0" anchor="t">
            <a:spAutoFit/>
          </a:bodyPr>
          <a:lstStyle/>
          <a:p>
            <a:pPr marL="238110" indent="-238110" algn="just" defTabSz="634959" eaLnBrk="0" fontAlgn="base" hangingPunct="0">
              <a:spcBef>
                <a:spcPts val="1250"/>
              </a:spcBef>
              <a:buFont typeface="Arial" panose="020B0604020202020204" pitchFamily="34" charset="0"/>
              <a:buChar char="•"/>
              <a:defRPr/>
            </a:pPr>
            <a:r>
              <a:rPr lang="pt-BR" sz="1389" b="1" i="1" dirty="0">
                <a:solidFill>
                  <a:srgbClr val="00B0F0"/>
                </a:solidFill>
                <a:latin typeface="Century Gothic"/>
              </a:rPr>
              <a:t>PROJETO: </a:t>
            </a:r>
            <a:r>
              <a:rPr lang="pt-BR" sz="1389" dirty="0">
                <a:solidFill>
                  <a:srgbClr val="5A5F5F">
                    <a:lumMod val="50000"/>
                  </a:srgbClr>
                </a:solidFill>
                <a:latin typeface="Century Gothic"/>
              </a:rPr>
              <a:t>Permitir que os </a:t>
            </a:r>
            <a:r>
              <a:rPr lang="pt-BR" sz="1389" b="1" dirty="0">
                <a:solidFill>
                  <a:srgbClr val="5A5F5F">
                    <a:lumMod val="50000"/>
                  </a:srgbClr>
                </a:solidFill>
                <a:latin typeface="Century Gothic"/>
              </a:rPr>
              <a:t>contratos sejam renovados automaticamente no Balcão (modalidade Registro) com </a:t>
            </a:r>
            <a:r>
              <a:rPr lang="pt-BR" sz="1389" b="1" u="sng" dirty="0">
                <a:solidFill>
                  <a:srgbClr val="5A5F5F">
                    <a:lumMod val="50000"/>
                  </a:srgbClr>
                </a:solidFill>
                <a:latin typeface="Century Gothic"/>
              </a:rPr>
              <a:t>atualização da taxa</a:t>
            </a:r>
            <a:r>
              <a:rPr lang="pt-BR" sz="1389" b="1" dirty="0">
                <a:solidFill>
                  <a:srgbClr val="5A5F5F">
                    <a:lumMod val="50000"/>
                  </a:srgbClr>
                </a:solidFill>
                <a:latin typeface="Century Gothic"/>
              </a:rPr>
              <a:t> </a:t>
            </a:r>
            <a:r>
              <a:rPr lang="pt-BR" sz="1389" dirty="0">
                <a:solidFill>
                  <a:srgbClr val="5A5F5F">
                    <a:lumMod val="50000"/>
                  </a:srgbClr>
                </a:solidFill>
                <a:latin typeface="Century Gothic"/>
              </a:rPr>
              <a:t>praticada pelo mercado (D-1)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4AE2B624-9F12-25CB-8724-604DA303FB1D}"/>
              </a:ext>
            </a:extLst>
          </p:cNvPr>
          <p:cNvSpPr txBox="1"/>
          <p:nvPr/>
        </p:nvSpPr>
        <p:spPr>
          <a:xfrm>
            <a:off x="703394" y="1726348"/>
            <a:ext cx="11271361" cy="1124406"/>
          </a:xfrm>
          <a:prstGeom prst="rect">
            <a:avLst/>
          </a:prstGeom>
          <a:noFill/>
        </p:spPr>
        <p:txBody>
          <a:bodyPr wrap="square" lIns="63495" tIns="31748" rIns="63495" bIns="31748" rtlCol="0" anchor="t">
            <a:spAutoFit/>
          </a:bodyPr>
          <a:lstStyle/>
          <a:p>
            <a:pPr marL="238110" indent="-238110" algn="just" defTabSz="634959" eaLnBrk="0" fontAlgn="base" hangingPunct="0">
              <a:spcBef>
                <a:spcPts val="1250"/>
              </a:spcBef>
              <a:buFont typeface="Arial" panose="020B0604020202020204" pitchFamily="34" charset="0"/>
              <a:buChar char="•"/>
              <a:defRPr/>
            </a:pPr>
            <a:r>
              <a:rPr lang="pt-BR" sz="1389" b="1" i="1">
                <a:solidFill>
                  <a:srgbClr val="00B0F0"/>
                </a:solidFill>
                <a:latin typeface="Century Gothic"/>
              </a:rPr>
              <a:t>BENEFÍCIOS:</a:t>
            </a:r>
            <a:endParaRPr lang="pt-BR" sz="1389" i="1">
              <a:solidFill>
                <a:srgbClr val="00B0F0"/>
              </a:solidFill>
              <a:latin typeface="Century Gothic"/>
            </a:endParaRPr>
          </a:p>
          <a:p>
            <a:pPr marL="695280" lvl="1" indent="-238110" algn="just" defTabSz="634959" eaLnBrk="0" fontAlgn="base" hangingPunct="0">
              <a:spcBef>
                <a:spcPts val="833"/>
              </a:spcBef>
              <a:buFont typeface="Arial" panose="020B0604020202020204" pitchFamily="34" charset="0"/>
              <a:buChar char="•"/>
              <a:defRPr/>
            </a:pPr>
            <a:r>
              <a:rPr lang="pt-BR" sz="1389" b="1">
                <a:solidFill>
                  <a:srgbClr val="5A5F5F">
                    <a:lumMod val="50000"/>
                  </a:srgbClr>
                </a:solidFill>
                <a:latin typeface="Century Gothic"/>
              </a:rPr>
              <a:t>Eliminar operacional de aprovações: </a:t>
            </a:r>
            <a:r>
              <a:rPr lang="pt-BR" sz="1389">
                <a:solidFill>
                  <a:srgbClr val="5A5F5F">
                    <a:lumMod val="50000"/>
                  </a:srgbClr>
                </a:solidFill>
                <a:latin typeface="Century Gothic"/>
              </a:rPr>
              <a:t>renovação manual impacta diversos participantes (executores, carrying, custodiantes)</a:t>
            </a:r>
          </a:p>
          <a:p>
            <a:pPr marL="695280" lvl="1" indent="-238110" algn="just" defTabSz="634959" eaLnBrk="0" fontAlgn="base" hangingPunct="0">
              <a:spcBef>
                <a:spcPts val="833"/>
              </a:spcBef>
              <a:buFont typeface="Arial" panose="020B0604020202020204" pitchFamily="34" charset="0"/>
              <a:buChar char="•"/>
              <a:defRPr/>
            </a:pPr>
            <a:r>
              <a:rPr lang="pt-BR" sz="1389" b="1">
                <a:solidFill>
                  <a:srgbClr val="5A5F5F">
                    <a:lumMod val="50000"/>
                  </a:srgbClr>
                </a:solidFill>
                <a:latin typeface="Century Gothic"/>
              </a:rPr>
              <a:t>Redução de erro operacional</a:t>
            </a:r>
            <a:endParaRPr lang="pt-BR" sz="1389">
              <a:solidFill>
                <a:srgbClr val="5A5F5F">
                  <a:lumMod val="50000"/>
                </a:srgbClr>
              </a:solidFill>
              <a:latin typeface="Century Gothic"/>
            </a:endParaRP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4CAE7B5C-3A91-8CB4-FE86-71AF8B792613}"/>
              </a:ext>
            </a:extLst>
          </p:cNvPr>
          <p:cNvSpPr txBox="1"/>
          <p:nvPr/>
        </p:nvSpPr>
        <p:spPr>
          <a:xfrm>
            <a:off x="703394" y="3157174"/>
            <a:ext cx="11271361" cy="594261"/>
          </a:xfrm>
          <a:prstGeom prst="rect">
            <a:avLst/>
          </a:prstGeom>
          <a:noFill/>
        </p:spPr>
        <p:txBody>
          <a:bodyPr wrap="square" lIns="63495" tIns="31748" rIns="63495" bIns="31748" rtlCol="0" anchor="t">
            <a:spAutoFit/>
          </a:bodyPr>
          <a:lstStyle/>
          <a:p>
            <a:pPr marL="238110" indent="-238110" algn="just" defTabSz="634959" eaLnBrk="0" fontAlgn="base" hangingPunct="0">
              <a:spcBef>
                <a:spcPts val="1250"/>
              </a:spcBef>
              <a:buFont typeface="Arial" panose="020B0604020202020204" pitchFamily="34" charset="0"/>
              <a:buChar char="•"/>
              <a:defRPr/>
            </a:pPr>
            <a:r>
              <a:rPr lang="pt-BR" sz="1389" b="1" i="1" dirty="0">
                <a:solidFill>
                  <a:srgbClr val="00B0F0"/>
                </a:solidFill>
                <a:latin typeface="Century Gothic"/>
              </a:rPr>
              <a:t>POTENCIAL: </a:t>
            </a:r>
          </a:p>
          <a:p>
            <a:pPr marL="695280" lvl="1" indent="-238110" algn="just" defTabSz="634959" eaLnBrk="0" fontAlgn="base" hangingPunct="0">
              <a:spcBef>
                <a:spcPts val="833"/>
              </a:spcBef>
              <a:buFont typeface="Arial" panose="020B0604020202020204" pitchFamily="34" charset="0"/>
              <a:buChar char="•"/>
              <a:defRPr/>
            </a:pPr>
            <a:r>
              <a:rPr lang="pt-BR" sz="1389" b="1" dirty="0">
                <a:solidFill>
                  <a:srgbClr val="5A5F5F">
                    <a:lumMod val="50000"/>
                  </a:srgbClr>
                </a:solidFill>
                <a:latin typeface="Century Gothic"/>
              </a:rPr>
              <a:t>Renovação no Balcão: </a:t>
            </a:r>
            <a:r>
              <a:rPr lang="pt-BR" sz="1389" dirty="0">
                <a:solidFill>
                  <a:srgbClr val="5A5F5F">
                    <a:lumMod val="50000"/>
                  </a:srgbClr>
                </a:solidFill>
                <a:latin typeface="Century Gothic"/>
              </a:rPr>
              <a:t>cerca de </a:t>
            </a:r>
            <a:r>
              <a:rPr lang="pt-BR" sz="1389" b="1" dirty="0">
                <a:solidFill>
                  <a:srgbClr val="5A5F5F">
                    <a:lumMod val="50000"/>
                  </a:srgbClr>
                </a:solidFill>
                <a:latin typeface="Century Gothic"/>
              </a:rPr>
              <a:t>87% </a:t>
            </a:r>
            <a:r>
              <a:rPr lang="pt-BR" sz="1389" dirty="0">
                <a:solidFill>
                  <a:srgbClr val="5A5F5F">
                    <a:lumMod val="50000"/>
                  </a:srgbClr>
                </a:solidFill>
                <a:latin typeface="Century Gothic"/>
              </a:rPr>
              <a:t>dos contratos possuem ajustes </a:t>
            </a:r>
            <a:r>
              <a:rPr lang="pt-BR" sz="1389" b="1" dirty="0">
                <a:solidFill>
                  <a:srgbClr val="5A5F5F">
                    <a:lumMod val="50000"/>
                  </a:srgbClr>
                </a:solidFill>
                <a:latin typeface="Century Gothic"/>
              </a:rPr>
              <a:t>iguais ou muito próximos à taxa de D-1</a:t>
            </a:r>
            <a:endParaRPr lang="pt-BR" sz="1389" dirty="0">
              <a:solidFill>
                <a:srgbClr val="5A5F5F">
                  <a:lumMod val="50000"/>
                </a:srgbClr>
              </a:solidFill>
              <a:latin typeface="Century Gothic"/>
            </a:endParaRPr>
          </a:p>
        </p:txBody>
      </p:sp>
      <p:graphicFrame>
        <p:nvGraphicFramePr>
          <p:cNvPr id="30" name="Objeto 29" hidden="1">
            <a:extLst>
              <a:ext uri="{FF2B5EF4-FFF2-40B4-BE49-F238E27FC236}">
                <a16:creationId xmlns:a16="http://schemas.microsoft.com/office/drawing/2014/main" id="{D55613F2-E582-42F7-A1ED-1C1B8BCF6101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103" y="1792"/>
          <a:ext cx="1103" cy="11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lide do think-cell" r:id="rId4" imgW="471" imgH="472" progId="TCLayout.ActiveDocument.1">
                  <p:embed/>
                </p:oleObj>
              </mc:Choice>
              <mc:Fallback>
                <p:oleObj name="Slide do think-cell" r:id="rId4" imgW="471" imgH="472" progId="TCLayout.ActiveDocument.1">
                  <p:embed/>
                  <p:pic>
                    <p:nvPicPr>
                      <p:cNvPr id="30" name="Objeto 29" hidden="1">
                        <a:extLst>
                          <a:ext uri="{FF2B5EF4-FFF2-40B4-BE49-F238E27FC236}">
                            <a16:creationId xmlns:a16="http://schemas.microsoft.com/office/drawing/2014/main" id="{D55613F2-E582-42F7-A1ED-1C1B8BCF610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03" y="1792"/>
                        <a:ext cx="1103" cy="110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tângulo 1">
            <a:extLst>
              <a:ext uri="{FF2B5EF4-FFF2-40B4-BE49-F238E27FC236}">
                <a16:creationId xmlns:a16="http://schemas.microsoft.com/office/drawing/2014/main" id="{EC44515F-A27B-410A-988C-0143CFA65997}"/>
              </a:ext>
            </a:extLst>
          </p:cNvPr>
          <p:cNvSpPr/>
          <p:nvPr/>
        </p:nvSpPr>
        <p:spPr>
          <a:xfrm>
            <a:off x="295916" y="730413"/>
            <a:ext cx="409870" cy="5637213"/>
          </a:xfrm>
          <a:prstGeom prst="rect">
            <a:avLst/>
          </a:prstGeom>
          <a:solidFill>
            <a:srgbClr val="0C337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3495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t-BR" sz="12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D92803DF-0D22-4639-B610-775CDB9E41AB}"/>
              </a:ext>
            </a:extLst>
          </p:cNvPr>
          <p:cNvSpPr/>
          <p:nvPr/>
        </p:nvSpPr>
        <p:spPr>
          <a:xfrm>
            <a:off x="590857" y="885212"/>
            <a:ext cx="299978" cy="299978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3495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t-BR" sz="12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8" name="CaixaDeTexto 27">
            <a:extLst>
              <a:ext uri="{FF2B5EF4-FFF2-40B4-BE49-F238E27FC236}">
                <a16:creationId xmlns:a16="http://schemas.microsoft.com/office/drawing/2014/main" id="{90EF9789-A6A1-DFC3-CE28-87BA4A1D20FD}"/>
              </a:ext>
            </a:extLst>
          </p:cNvPr>
          <p:cNvSpPr txBox="1"/>
          <p:nvPr/>
        </p:nvSpPr>
        <p:spPr>
          <a:xfrm>
            <a:off x="703394" y="4136405"/>
            <a:ext cx="11271361" cy="2206626"/>
          </a:xfrm>
          <a:prstGeom prst="rect">
            <a:avLst/>
          </a:prstGeom>
          <a:noFill/>
        </p:spPr>
        <p:txBody>
          <a:bodyPr wrap="square" lIns="63495" tIns="31748" rIns="63495" bIns="31748" rtlCol="0" anchor="t">
            <a:spAutoFit/>
          </a:bodyPr>
          <a:lstStyle/>
          <a:p>
            <a:pPr marL="238110" marR="0" lvl="0" indent="-238110" algn="just" defTabSz="634959" rtl="0" eaLnBrk="0" fontAlgn="base" latinLnBrk="0" hangingPunct="0">
              <a:lnSpc>
                <a:spcPct val="100000"/>
              </a:lnSpc>
              <a:spcBef>
                <a:spcPts val="12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1389" b="1" i="1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TAXA UTILIZADA: </a:t>
            </a:r>
          </a:p>
          <a:p>
            <a:pPr marL="694690" lvl="1" indent="-237490" algn="just" defTabSz="634959" eaLnBrk="0" fontAlgn="base" hangingPunct="0">
              <a:spcBef>
                <a:spcPts val="417"/>
              </a:spcBef>
              <a:buFont typeface="Arial" panose="020B0604020202020204" pitchFamily="34" charset="0"/>
              <a:buChar char="•"/>
              <a:defRPr/>
            </a:pPr>
            <a:r>
              <a:rPr lang="pt-BR" sz="1400" dirty="0">
                <a:solidFill>
                  <a:schemeClr val="tx1">
                    <a:lumMod val="50000"/>
                  </a:schemeClr>
                </a:solidFill>
                <a:latin typeface="Century Gothic"/>
              </a:rPr>
              <a:t>Taxa média ponderada dos negócios do </a:t>
            </a:r>
            <a:r>
              <a:rPr lang="pt-BR" sz="1400" b="1" dirty="0">
                <a:solidFill>
                  <a:schemeClr val="tx1">
                    <a:lumMod val="50000"/>
                  </a:schemeClr>
                </a:solidFill>
                <a:latin typeface="Century Gothic"/>
              </a:rPr>
              <a:t>dia útil anterior (D-1) </a:t>
            </a:r>
            <a:r>
              <a:rPr lang="pt-BR" sz="1400" dirty="0">
                <a:solidFill>
                  <a:schemeClr val="tx1">
                    <a:lumMod val="50000"/>
                  </a:schemeClr>
                </a:solidFill>
                <a:latin typeface="Century Gothic"/>
              </a:rPr>
              <a:t>da data da renovação das </a:t>
            </a:r>
            <a:r>
              <a:rPr lang="pt-BR" sz="1400" b="1" dirty="0">
                <a:solidFill>
                  <a:schemeClr val="tx1">
                    <a:lumMod val="50000"/>
                  </a:schemeClr>
                </a:solidFill>
                <a:latin typeface="Century Gothic"/>
              </a:rPr>
              <a:t>operações de Registro (balcão) </a:t>
            </a:r>
            <a:r>
              <a:rPr lang="pt-BR" sz="1400" dirty="0">
                <a:solidFill>
                  <a:schemeClr val="tx1">
                    <a:lumMod val="50000"/>
                  </a:schemeClr>
                </a:solidFill>
                <a:latin typeface="Century Gothic"/>
              </a:rPr>
              <a:t>do respectivo ativo.</a:t>
            </a:r>
          </a:p>
          <a:p>
            <a:pPr marL="695280" marR="0" lvl="1" indent="-238110" algn="just" defTabSz="634959" rtl="0" eaLnBrk="0" fontAlgn="base" latinLnBrk="0" hangingPunct="0">
              <a:lnSpc>
                <a:spcPct val="100000"/>
              </a:lnSpc>
              <a:spcBef>
                <a:spcPts val="417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1400" b="1" i="0" u="none" strike="noStrike" kern="1200" cap="none" spc="0" normalizeH="0" baseline="0" noProof="0" dirty="0">
                <a:ln>
                  <a:noFill/>
                </a:ln>
                <a:solidFill>
                  <a:srgbClr val="5A5F5F">
                    <a:lumMod val="50000"/>
                  </a:srgb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Regra de </a:t>
            </a:r>
            <a:r>
              <a:rPr kumimoji="0" lang="pt-BR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5A5F5F">
                    <a:lumMod val="50000"/>
                  </a:srgb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Fallback</a:t>
            </a:r>
            <a:r>
              <a:rPr kumimoji="0" lang="pt-BR" sz="1400" b="1" i="0" u="none" strike="noStrike" kern="1200" cap="none" spc="0" normalizeH="0" baseline="0" noProof="0" dirty="0">
                <a:ln>
                  <a:noFill/>
                </a:ln>
                <a:solidFill>
                  <a:srgbClr val="5A5F5F">
                    <a:lumMod val="50000"/>
                  </a:srgb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: </a:t>
            </a:r>
            <a:r>
              <a:rPr kumimoji="0" lang="pt-BR" sz="1400" b="0" i="0" u="none" strike="noStrike" kern="1200" cap="none" spc="0" normalizeH="0" baseline="0" noProof="0" dirty="0">
                <a:ln>
                  <a:noFill/>
                </a:ln>
                <a:solidFill>
                  <a:srgbClr val="5A5F5F">
                    <a:lumMod val="50000"/>
                  </a:srgb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Caso não haja taxa de D-1, utiliza-se a última taxa divulgada (D-2, D-3,....D-n)</a:t>
            </a:r>
          </a:p>
          <a:p>
            <a:pPr marL="695280" marR="0" lvl="1" indent="-238110" algn="just" defTabSz="634959" rtl="0" eaLnBrk="0" fontAlgn="base" latinLnBrk="0" hangingPunct="0">
              <a:lnSpc>
                <a:spcPct val="100000"/>
              </a:lnSpc>
              <a:spcBef>
                <a:spcPts val="417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1400" b="0" i="0" u="none" strike="noStrike" kern="1200" cap="none" spc="0" normalizeH="0" baseline="0" noProof="0" dirty="0">
                <a:ln>
                  <a:noFill/>
                </a:ln>
                <a:solidFill>
                  <a:srgbClr val="5A5F5F">
                    <a:lumMod val="50000"/>
                  </a:srgb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Locais que divulgamos a taxa:</a:t>
            </a:r>
          </a:p>
          <a:p>
            <a:pPr marL="1152480" marR="0" lvl="2" indent="-238110" algn="just" defTabSz="634959" rtl="0" eaLnBrk="0" fontAlgn="base" latinLnBrk="0" hangingPunct="0">
              <a:lnSpc>
                <a:spcPct val="100000"/>
              </a:lnSpc>
              <a:spcBef>
                <a:spcPts val="417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1200" b="1" i="0" u="none" strike="noStrike" kern="1200" cap="none" spc="0" normalizeH="0" baseline="0" noProof="0" dirty="0">
                <a:ln>
                  <a:noFill/>
                </a:ln>
                <a:solidFill>
                  <a:srgbClr val="5A5F5F">
                    <a:lumMod val="50000"/>
                  </a:srgb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Boletim diário do mercado: </a:t>
            </a: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rgbClr val="5A5F5F">
                    <a:lumMod val="50000"/>
                  </a:srgb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na aba “Clearing”, tabela “Empréstimos de Ativos – Empréstimos Registrados”</a:t>
            </a:r>
          </a:p>
          <a:p>
            <a:pPr marL="1152480" marR="0" lvl="2" indent="-238110" algn="just" defTabSz="634959" rtl="0" eaLnBrk="0" fontAlgn="base" latinLnBrk="0" hangingPunct="0">
              <a:lnSpc>
                <a:spcPct val="100000"/>
              </a:lnSpc>
              <a:spcBef>
                <a:spcPts val="417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5A5F5F">
                    <a:lumMod val="50000"/>
                  </a:srgb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Secure</a:t>
            </a:r>
            <a:r>
              <a:rPr kumimoji="0" lang="pt-BR" sz="1200" b="1" i="0" u="none" strike="noStrike" kern="1200" cap="none" spc="0" normalizeH="0" baseline="0" noProof="0" dirty="0">
                <a:ln>
                  <a:noFill/>
                </a:ln>
                <a:solidFill>
                  <a:srgbClr val="5A5F5F">
                    <a:lumMod val="50000"/>
                  </a:srgb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 </a:t>
            </a:r>
            <a:r>
              <a:rPr kumimoji="0" lang="pt-BR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5A5F5F">
                    <a:lumMod val="50000"/>
                  </a:srgb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Client</a:t>
            </a:r>
            <a:r>
              <a:rPr kumimoji="0" lang="pt-BR" sz="1200" b="1" i="0" u="none" strike="noStrike" kern="1200" cap="none" spc="0" normalizeH="0" baseline="0" noProof="0" dirty="0">
                <a:ln>
                  <a:noFill/>
                </a:ln>
                <a:solidFill>
                  <a:srgbClr val="5A5F5F">
                    <a:lumMod val="50000"/>
                  </a:srgb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: </a:t>
            </a:r>
            <a:r>
              <a:rPr kumimoji="0" lang="pt-BR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5A5F5F">
                    <a:lumMod val="50000"/>
                  </a:srgb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aquivo</a:t>
            </a: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rgbClr val="5A5F5F">
                    <a:lumMod val="50000"/>
                  </a:srgb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 ARQ.SI.002. </a:t>
            </a:r>
          </a:p>
          <a:p>
            <a:pPr marL="1609680" marR="0" lvl="3" indent="-238110" algn="just" defTabSz="634959" rtl="0" eaLnBrk="0" fontAlgn="base" latinLnBrk="0" hangingPunct="0">
              <a:lnSpc>
                <a:spcPct val="100000"/>
              </a:lnSpc>
              <a:spcBef>
                <a:spcPts val="417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l-PL" sz="1000" b="0" i="0" u="none" strike="noStrike" kern="1200" cap="none" spc="0" normalizeH="0" baseline="0" noProof="0" dirty="0">
                <a:ln>
                  <a:noFill/>
                </a:ln>
                <a:solidFill>
                  <a:srgbClr val="5A5F5F">
                    <a:lumMod val="50000"/>
                  </a:srgb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Layout pag 23:  </a:t>
            </a:r>
            <a:r>
              <a:rPr kumimoji="0" lang="pl-PL" sz="1000" b="0" i="0" u="none" strike="noStrike" kern="1200" cap="none" spc="0" normalizeH="0" baseline="0" noProof="0" dirty="0">
                <a:ln>
                  <a:noFill/>
                </a:ln>
                <a:solidFill>
                  <a:srgbClr val="5A5F5F">
                    <a:lumMod val="50000"/>
                  </a:srgbClr>
                </a:solidFill>
                <a:effectLst/>
                <a:uLnTx/>
                <a:uFillTx/>
                <a:latin typeface="Century Gothic"/>
                <a:ea typeface="+mn-ea"/>
                <a:cs typeface="+mn-cs"/>
                <a:hlinkClick r:id="rId6"/>
              </a:rPr>
              <a:t>http://www.bvmfnet.com.br/pt-br/manuais/download/Catalogo_do_Site_BMFBOVESPA_IPNv2.1.1.pdf</a:t>
            </a:r>
            <a:r>
              <a:rPr kumimoji="0" lang="pt-BR" sz="1000" b="0" i="0" u="none" strike="noStrike" kern="1200" cap="none" spc="0" normalizeH="0" baseline="0" noProof="0" dirty="0">
                <a:ln>
                  <a:noFill/>
                </a:ln>
                <a:solidFill>
                  <a:srgbClr val="5A5F5F">
                    <a:lumMod val="50000"/>
                  </a:srgb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 </a:t>
            </a:r>
            <a:endParaRPr kumimoji="0" lang="pt-BR" sz="1100" b="1" i="0" u="none" strike="noStrike" kern="1200" cap="none" spc="0" normalizeH="0" baseline="0" noProof="0" dirty="0">
              <a:ln>
                <a:noFill/>
              </a:ln>
              <a:solidFill>
                <a:srgbClr val="5A5F5F">
                  <a:lumMod val="50000"/>
                </a:srgbClr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  <a:p>
            <a:pPr marL="1152480" marR="0" lvl="2" indent="-238110" algn="just" defTabSz="634959" rtl="0" eaLnBrk="0" fontAlgn="base" latinLnBrk="0" hangingPunct="0">
              <a:lnSpc>
                <a:spcPct val="100000"/>
              </a:lnSpc>
              <a:spcBef>
                <a:spcPts val="417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1200" b="1" i="0" u="none" strike="noStrike" kern="1200" cap="none" spc="0" normalizeH="0" baseline="0" noProof="0" dirty="0">
                <a:ln>
                  <a:noFill/>
                </a:ln>
                <a:solidFill>
                  <a:srgbClr val="5A5F5F">
                    <a:lumMod val="50000"/>
                  </a:srgb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UP2Data</a:t>
            </a:r>
            <a:endParaRPr kumimoji="0" lang="pt-BR" sz="1000" b="1" i="0" u="none" strike="noStrike" kern="1200" cap="none" spc="0" normalizeH="0" baseline="0" noProof="0" dirty="0">
              <a:ln>
                <a:noFill/>
              </a:ln>
              <a:solidFill>
                <a:srgbClr val="5A5F5F">
                  <a:lumMod val="50000"/>
                </a:srgbClr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32" name="Retângulo 31">
            <a:extLst>
              <a:ext uri="{FF2B5EF4-FFF2-40B4-BE49-F238E27FC236}">
                <a16:creationId xmlns:a16="http://schemas.microsoft.com/office/drawing/2014/main" id="{50E7F8E5-46CC-FC09-F0CA-D586887C3BD2}"/>
              </a:ext>
            </a:extLst>
          </p:cNvPr>
          <p:cNvSpPr/>
          <p:nvPr/>
        </p:nvSpPr>
        <p:spPr>
          <a:xfrm>
            <a:off x="590857" y="1700661"/>
            <a:ext cx="299978" cy="299978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3495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t-BR" sz="12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Retângulo 11">
            <a:extLst>
              <a:ext uri="{FF2B5EF4-FFF2-40B4-BE49-F238E27FC236}">
                <a16:creationId xmlns:a16="http://schemas.microsoft.com/office/drawing/2014/main" id="{5346B0A0-8FC9-455E-B43A-80313964C2D7}"/>
              </a:ext>
            </a:extLst>
          </p:cNvPr>
          <p:cNvSpPr/>
          <p:nvPr/>
        </p:nvSpPr>
        <p:spPr>
          <a:xfrm>
            <a:off x="590857" y="3130000"/>
            <a:ext cx="299978" cy="299978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3495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t-BR" sz="12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etângulo 13">
            <a:extLst>
              <a:ext uri="{FF2B5EF4-FFF2-40B4-BE49-F238E27FC236}">
                <a16:creationId xmlns:a16="http://schemas.microsoft.com/office/drawing/2014/main" id="{922B3A4E-892A-4CFF-A4F7-FCDD153A4B89}"/>
              </a:ext>
            </a:extLst>
          </p:cNvPr>
          <p:cNvSpPr/>
          <p:nvPr/>
        </p:nvSpPr>
        <p:spPr>
          <a:xfrm>
            <a:off x="590857" y="4136405"/>
            <a:ext cx="299978" cy="299978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3495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t-BR" sz="12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Espaço Reservado para Texto 17">
            <a:extLst>
              <a:ext uri="{FF2B5EF4-FFF2-40B4-BE49-F238E27FC236}">
                <a16:creationId xmlns:a16="http://schemas.microsoft.com/office/drawing/2014/main" id="{1E8599A7-8D57-02BF-B18E-AE6F4160A44D}"/>
              </a:ext>
            </a:extLst>
          </p:cNvPr>
          <p:cNvSpPr txBox="1">
            <a:spLocks/>
          </p:cNvSpPr>
          <p:nvPr/>
        </p:nvSpPr>
        <p:spPr>
          <a:xfrm>
            <a:off x="890835" y="308252"/>
            <a:ext cx="7915318" cy="470420"/>
          </a:xfrm>
          <a:prstGeom prst="rect">
            <a:avLst/>
          </a:prstGeom>
        </p:spPr>
        <p:txBody>
          <a:bodyPr anchor="t">
            <a:normAutofit fontScale="92500" lnSpcReduction="10000"/>
          </a:bodyPr>
          <a:lstStyle>
            <a:defPPr>
              <a:defRPr lang="pt-B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65836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1316736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975104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2633472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3291840" algn="l" defTabSz="1316736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3950208" algn="l" defTabSz="1316736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4608576" algn="l" defTabSz="1316736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5266944" algn="l" defTabSz="1316736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 marL="0" marR="0" lvl="0" indent="0" algn="l" defTabSz="63495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778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RENOVACÃO AUTOMÁTICA </a:t>
            </a:r>
            <a:r>
              <a:rPr kumimoji="0" lang="pt-BR" sz="2778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– BALCÃO (Registro)</a:t>
            </a:r>
            <a:endParaRPr kumimoji="0" lang="pt-BR" sz="2778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29551895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aixaDeTexto 10">
            <a:extLst>
              <a:ext uri="{FF2B5EF4-FFF2-40B4-BE49-F238E27FC236}">
                <a16:creationId xmlns:a16="http://schemas.microsoft.com/office/drawing/2014/main" id="{3C624723-49E9-4FD1-F9B0-584901BB8CA3}"/>
              </a:ext>
            </a:extLst>
          </p:cNvPr>
          <p:cNvSpPr txBox="1"/>
          <p:nvPr/>
        </p:nvSpPr>
        <p:spPr>
          <a:xfrm>
            <a:off x="745436" y="892656"/>
            <a:ext cx="11271361" cy="277893"/>
          </a:xfrm>
          <a:prstGeom prst="rect">
            <a:avLst/>
          </a:prstGeom>
          <a:noFill/>
        </p:spPr>
        <p:txBody>
          <a:bodyPr wrap="square" lIns="63495" tIns="31748" rIns="63495" bIns="31748" rtlCol="0" anchor="t">
            <a:spAutoFit/>
          </a:bodyPr>
          <a:lstStyle/>
          <a:p>
            <a:pPr marL="238110" indent="-238110" algn="just" defTabSz="634959" eaLnBrk="0" fontAlgn="base" hangingPunct="0">
              <a:spcBef>
                <a:spcPts val="1250"/>
              </a:spcBef>
              <a:buFont typeface="Arial" panose="020B0604020202020204" pitchFamily="34" charset="0"/>
              <a:buChar char="•"/>
              <a:defRPr/>
            </a:pPr>
            <a:r>
              <a:rPr lang="pt-BR" sz="1389" b="1" i="1">
                <a:solidFill>
                  <a:srgbClr val="00B0F0"/>
                </a:solidFill>
                <a:latin typeface="Century Gothic"/>
              </a:rPr>
              <a:t>CARACTERÍSTICAS:</a:t>
            </a:r>
            <a:endParaRPr lang="pt-BR" sz="1389">
              <a:solidFill>
                <a:srgbClr val="5A5F5F">
                  <a:lumMod val="50000"/>
                </a:srgbClr>
              </a:solidFill>
              <a:latin typeface="Century Gothic"/>
            </a:endParaRPr>
          </a:p>
        </p:txBody>
      </p:sp>
      <p:graphicFrame>
        <p:nvGraphicFramePr>
          <p:cNvPr id="30" name="Objeto 29" hidden="1">
            <a:extLst>
              <a:ext uri="{FF2B5EF4-FFF2-40B4-BE49-F238E27FC236}">
                <a16:creationId xmlns:a16="http://schemas.microsoft.com/office/drawing/2014/main" id="{D55613F2-E582-42F7-A1ED-1C1B8BCF6101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103" y="1792"/>
          <a:ext cx="1103" cy="11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lide do think-cell" r:id="rId4" imgW="471" imgH="472" progId="TCLayout.ActiveDocument.1">
                  <p:embed/>
                </p:oleObj>
              </mc:Choice>
              <mc:Fallback>
                <p:oleObj name="Slide do think-cell" r:id="rId4" imgW="471" imgH="472" progId="TCLayout.ActiveDocument.1">
                  <p:embed/>
                  <p:pic>
                    <p:nvPicPr>
                      <p:cNvPr id="30" name="Objeto 29" hidden="1">
                        <a:extLst>
                          <a:ext uri="{FF2B5EF4-FFF2-40B4-BE49-F238E27FC236}">
                            <a16:creationId xmlns:a16="http://schemas.microsoft.com/office/drawing/2014/main" id="{D55613F2-E582-42F7-A1ED-1C1B8BCF610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03" y="1792"/>
                        <a:ext cx="1103" cy="110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tângulo 1">
            <a:extLst>
              <a:ext uri="{FF2B5EF4-FFF2-40B4-BE49-F238E27FC236}">
                <a16:creationId xmlns:a16="http://schemas.microsoft.com/office/drawing/2014/main" id="{EC44515F-A27B-410A-988C-0143CFA65997}"/>
              </a:ext>
            </a:extLst>
          </p:cNvPr>
          <p:cNvSpPr/>
          <p:nvPr/>
        </p:nvSpPr>
        <p:spPr>
          <a:xfrm>
            <a:off x="295916" y="730413"/>
            <a:ext cx="409870" cy="5637213"/>
          </a:xfrm>
          <a:prstGeom prst="rect">
            <a:avLst/>
          </a:prstGeom>
          <a:solidFill>
            <a:srgbClr val="0C337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3495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t-BR" sz="12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D92803DF-0D22-4639-B610-775CDB9E41AB}"/>
              </a:ext>
            </a:extLst>
          </p:cNvPr>
          <p:cNvSpPr/>
          <p:nvPr/>
        </p:nvSpPr>
        <p:spPr>
          <a:xfrm>
            <a:off x="590857" y="885212"/>
            <a:ext cx="299978" cy="299978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3495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t-BR" sz="12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Espaço Reservado para Texto 17">
            <a:extLst>
              <a:ext uri="{FF2B5EF4-FFF2-40B4-BE49-F238E27FC236}">
                <a16:creationId xmlns:a16="http://schemas.microsoft.com/office/drawing/2014/main" id="{CAAE9149-C8B3-99E8-7031-2BFD16C688D8}"/>
              </a:ext>
            </a:extLst>
          </p:cNvPr>
          <p:cNvSpPr txBox="1">
            <a:spLocks/>
          </p:cNvSpPr>
          <p:nvPr/>
        </p:nvSpPr>
        <p:spPr>
          <a:xfrm>
            <a:off x="890835" y="308252"/>
            <a:ext cx="7915318" cy="470420"/>
          </a:xfrm>
          <a:prstGeom prst="rect">
            <a:avLst/>
          </a:prstGeom>
        </p:spPr>
        <p:txBody>
          <a:bodyPr anchor="t">
            <a:normAutofit fontScale="92500" lnSpcReduction="10000"/>
          </a:bodyPr>
          <a:lstStyle>
            <a:defPPr>
              <a:defRPr lang="pt-B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65836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1316736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975104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2633472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3291840" algn="l" defTabSz="1316736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3950208" algn="l" defTabSz="1316736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4608576" algn="l" defTabSz="1316736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5266944" algn="l" defTabSz="1316736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 marL="0" marR="0" lvl="0" indent="0" algn="l" defTabSz="63495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778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RENOVACÃO AUTOMÁTICA </a:t>
            </a:r>
            <a:r>
              <a:rPr kumimoji="0" lang="pt-BR" sz="2778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– BALCÃO (Registro)</a:t>
            </a:r>
            <a:endParaRPr kumimoji="0" lang="pt-BR" sz="2778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graphicFrame>
        <p:nvGraphicFramePr>
          <p:cNvPr id="10" name="Tabela 9">
            <a:extLst>
              <a:ext uri="{FF2B5EF4-FFF2-40B4-BE49-F238E27FC236}">
                <a16:creationId xmlns:a16="http://schemas.microsoft.com/office/drawing/2014/main" id="{B625BCE9-8B38-7D98-2FF5-8BF0EF2B50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3007760"/>
              </p:ext>
            </p:extLst>
          </p:nvPr>
        </p:nvGraphicFramePr>
        <p:xfrm>
          <a:off x="903131" y="1245222"/>
          <a:ext cx="10955969" cy="2531898"/>
        </p:xfrm>
        <a:graphic>
          <a:graphicData uri="http://schemas.openxmlformats.org/drawingml/2006/table">
            <a:tbl>
              <a:tblPr firstRow="1" bandRow="1"/>
              <a:tblGrid>
                <a:gridCol w="2834368">
                  <a:extLst>
                    <a:ext uri="{9D8B030D-6E8A-4147-A177-3AD203B41FA5}">
                      <a16:colId xmlns:a16="http://schemas.microsoft.com/office/drawing/2014/main" val="1966377059"/>
                    </a:ext>
                  </a:extLst>
                </a:gridCol>
                <a:gridCol w="3426781">
                  <a:extLst>
                    <a:ext uri="{9D8B030D-6E8A-4147-A177-3AD203B41FA5}">
                      <a16:colId xmlns:a16="http://schemas.microsoft.com/office/drawing/2014/main" val="1879238978"/>
                    </a:ext>
                  </a:extLst>
                </a:gridCol>
                <a:gridCol w="4694820">
                  <a:extLst>
                    <a:ext uri="{9D8B030D-6E8A-4147-A177-3AD203B41FA5}">
                      <a16:colId xmlns:a16="http://schemas.microsoft.com/office/drawing/2014/main" val="576562854"/>
                    </a:ext>
                  </a:extLst>
                </a:gridCol>
              </a:tblGrid>
              <a:tr h="306858">
                <a:tc>
                  <a:txBody>
                    <a:bodyPr/>
                    <a:lstStyle>
                      <a:lvl1pPr marL="0" algn="l" defTabSz="457108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1pPr>
                      <a:lvl2pPr marL="457108" algn="l" defTabSz="457108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2pPr>
                      <a:lvl3pPr marL="914214" algn="l" defTabSz="457108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3pPr>
                      <a:lvl4pPr marL="1371322" algn="l" defTabSz="457108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4pPr>
                      <a:lvl5pPr marL="1828429" algn="l" defTabSz="457108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5pPr>
                      <a:lvl6pPr marL="2285536" algn="l" defTabSz="457108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6pPr>
                      <a:lvl7pPr marL="2742643" algn="l" defTabSz="457108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7pPr>
                      <a:lvl8pPr marL="3199751" algn="l" defTabSz="457108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8pPr>
                      <a:lvl9pPr marL="3656858" algn="l" defTabSz="457108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pt-BR" sz="1600"/>
                    </a:p>
                  </a:txBody>
                  <a:tcPr>
                    <a:lnL w="6350" cap="flat" cmpd="sng" algn="ctr">
                      <a:solidFill>
                        <a:srgbClr val="4472C4"/>
                      </a:solidFill>
                      <a:prstDash val="solid"/>
                      <a:miter lim="800000"/>
                    </a:lnL>
                    <a:lnR>
                      <a:noFill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>
                      <a:lvl1pPr marL="0" algn="l" defTabSz="457108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1pPr>
                      <a:lvl2pPr marL="457108" algn="l" defTabSz="457108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2pPr>
                      <a:lvl3pPr marL="914214" algn="l" defTabSz="457108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3pPr>
                      <a:lvl4pPr marL="1371322" algn="l" defTabSz="457108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4pPr>
                      <a:lvl5pPr marL="1828429" algn="l" defTabSz="457108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5pPr>
                      <a:lvl6pPr marL="2285536" algn="l" defTabSz="457108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6pPr>
                      <a:lvl7pPr marL="2742643" algn="l" defTabSz="457108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7pPr>
                      <a:lvl8pPr marL="3199751" algn="l" defTabSz="457108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8pPr>
                      <a:lvl9pPr marL="3656858" algn="l" defTabSz="457108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pt-BR" sz="1600" dirty="0"/>
                        <a:t>Renovação </a:t>
                      </a:r>
                      <a:r>
                        <a:rPr lang="pt-BR" sz="1600" u="sng" dirty="0"/>
                        <a:t>Manual</a:t>
                      </a:r>
                      <a:r>
                        <a:rPr lang="pt-BR" sz="1600" dirty="0"/>
                        <a:t> no Balcão</a:t>
                      </a:r>
                      <a:endParaRPr lang="pt-BR" sz="1600" b="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>
                      <a:lvl1pPr marL="0" algn="l" defTabSz="457108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1pPr>
                      <a:lvl2pPr marL="457108" algn="l" defTabSz="457108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2pPr>
                      <a:lvl3pPr marL="914214" algn="l" defTabSz="457108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3pPr>
                      <a:lvl4pPr marL="1371322" algn="l" defTabSz="457108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4pPr>
                      <a:lvl5pPr marL="1828429" algn="l" defTabSz="457108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5pPr>
                      <a:lvl6pPr marL="2285536" algn="l" defTabSz="457108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6pPr>
                      <a:lvl7pPr marL="2742643" algn="l" defTabSz="457108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7pPr>
                      <a:lvl8pPr marL="3199751" algn="l" defTabSz="457108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8pPr>
                      <a:lvl9pPr marL="3656858" algn="l" defTabSz="457108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pt-BR" sz="1600" dirty="0"/>
                        <a:t>Renovação </a:t>
                      </a:r>
                      <a:r>
                        <a:rPr lang="pt-BR" sz="1600" u="sng" dirty="0"/>
                        <a:t>Automática</a:t>
                      </a:r>
                      <a:r>
                        <a:rPr lang="pt-BR" sz="1600" dirty="0"/>
                        <a:t> no Balcão</a:t>
                      </a:r>
                      <a:endParaRPr lang="pt-BR" sz="1600" b="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 w="6350" cap="flat" cmpd="sng" algn="ctr">
                      <a:solidFill>
                        <a:srgbClr val="4472C4"/>
                      </a:solidFill>
                      <a:prstDash val="solid"/>
                      <a:miter lim="800000"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1121814"/>
                  </a:ext>
                </a:extLst>
              </a:tr>
              <a:tr h="306858">
                <a:tc>
                  <a:txBody>
                    <a:bodyPr/>
                    <a:lstStyle>
                      <a:lvl1pPr marL="0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108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214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322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429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5536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2643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199751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6858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pt-BR" sz="1400" b="1"/>
                        <a:t>Aprovações</a:t>
                      </a:r>
                    </a:p>
                  </a:txBody>
                  <a:tcPr>
                    <a:lnL w="6350" cap="flat" cmpd="sng" algn="ctr">
                      <a:solidFill>
                        <a:srgbClr val="4472C4"/>
                      </a:solidFill>
                      <a:prstDash val="solid"/>
                      <a:miter lim="800000"/>
                    </a:lnL>
                    <a:lnR>
                      <a:noFill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108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214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322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429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5536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2643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199751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6858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pt-BR" sz="1400" dirty="0"/>
                        <a:t>Executor, Carrying e Custodiante (se houver)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108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214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322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429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5536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2643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199751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6858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pt-BR" sz="1400" b="1" u="sng" dirty="0">
                          <a:solidFill>
                            <a:srgbClr val="00B0F0"/>
                          </a:solidFill>
                        </a:rPr>
                        <a:t>Não há</a:t>
                      </a:r>
                    </a:p>
                  </a:txBody>
                  <a:tcPr>
                    <a:lnL>
                      <a:noFill/>
                    </a:lnL>
                    <a:lnR w="6350" cap="flat" cmpd="sng" algn="ctr">
                      <a:solidFill>
                        <a:srgbClr val="4472C4"/>
                      </a:solidFill>
                      <a:prstDash val="solid"/>
                      <a:miter lim="800000"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413208"/>
                  </a:ext>
                </a:extLst>
              </a:tr>
              <a:tr h="636778">
                <a:tc>
                  <a:txBody>
                    <a:bodyPr/>
                    <a:lstStyle>
                      <a:lvl1pPr marL="0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108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214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322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429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5536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2643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199751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6858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pt-BR" sz="1400" b="1"/>
                        <a:t>Horário limite</a:t>
                      </a:r>
                    </a:p>
                  </a:txBody>
                  <a:tcPr>
                    <a:lnL w="6350" cap="flat" cmpd="sng" algn="ctr">
                      <a:solidFill>
                        <a:srgbClr val="4472C4"/>
                      </a:solidFill>
                      <a:prstDash val="solid"/>
                      <a:miter lim="800000"/>
                    </a:lnL>
                    <a:lnR>
                      <a:noFill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108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214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322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429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5536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2643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199751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6858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pt-BR" sz="1400" b="1" dirty="0"/>
                        <a:t>Até as 14h</a:t>
                      </a:r>
                      <a:r>
                        <a:rPr lang="pt-BR" sz="1400" dirty="0"/>
                        <a:t> do 3º </a:t>
                      </a:r>
                      <a:r>
                        <a:rPr lang="pt-BR" sz="1400" dirty="0" err="1"/>
                        <a:t>d.u</a:t>
                      </a:r>
                      <a:r>
                        <a:rPr lang="pt-BR" sz="1400" dirty="0"/>
                        <a:t>. anterior ao vencimento (Dv-3)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108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214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322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429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5536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2643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199751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6858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pt-BR" sz="1400" dirty="0">
                          <a:solidFill>
                            <a:srgbClr val="00B0F0"/>
                          </a:solidFill>
                        </a:rPr>
                        <a:t>Renovação automática inicia </a:t>
                      </a:r>
                      <a:r>
                        <a:rPr lang="pt-BR" sz="1400" b="1" u="sng" dirty="0">
                          <a:solidFill>
                            <a:srgbClr val="00B0F0"/>
                          </a:solidFill>
                        </a:rPr>
                        <a:t>se não houver </a:t>
                      </a:r>
                      <a:r>
                        <a:rPr lang="pt-BR" sz="1400" dirty="0">
                          <a:solidFill>
                            <a:srgbClr val="00B0F0"/>
                          </a:solidFill>
                        </a:rPr>
                        <a:t>solicitação de </a:t>
                      </a:r>
                      <a:r>
                        <a:rPr lang="pt-BR" sz="1400" b="1" dirty="0">
                          <a:solidFill>
                            <a:srgbClr val="00B0F0"/>
                          </a:solidFill>
                        </a:rPr>
                        <a:t>renovação manual ou liquidação em andamento </a:t>
                      </a:r>
                      <a:r>
                        <a:rPr lang="pt-BR" sz="1400" dirty="0">
                          <a:solidFill>
                            <a:srgbClr val="00B0F0"/>
                          </a:solidFill>
                        </a:rPr>
                        <a:t>no 3º </a:t>
                      </a:r>
                      <a:r>
                        <a:rPr lang="pt-BR" sz="1400" dirty="0" err="1">
                          <a:solidFill>
                            <a:srgbClr val="00B0F0"/>
                          </a:solidFill>
                        </a:rPr>
                        <a:t>d.u</a:t>
                      </a:r>
                      <a:r>
                        <a:rPr lang="pt-BR" sz="1400" dirty="0">
                          <a:solidFill>
                            <a:srgbClr val="00B0F0"/>
                          </a:solidFill>
                        </a:rPr>
                        <a:t>. anterior ao vencimento (Dv-3)</a:t>
                      </a:r>
                    </a:p>
                  </a:txBody>
                  <a:tcPr>
                    <a:lnL>
                      <a:noFill/>
                    </a:lnL>
                    <a:lnR w="6350" cap="flat" cmpd="sng" algn="ctr">
                      <a:solidFill>
                        <a:srgbClr val="4472C4"/>
                      </a:solidFill>
                      <a:prstDash val="solid"/>
                      <a:miter lim="800000"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1974879"/>
                  </a:ext>
                </a:extLst>
              </a:tr>
              <a:tr h="1114134">
                <a:tc>
                  <a:txBody>
                    <a:bodyPr/>
                    <a:lstStyle>
                      <a:lvl1pPr marL="0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108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214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322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429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5536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2643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199751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6858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indent="0">
                        <a:buFont typeface="+mj-lt"/>
                        <a:buNone/>
                      </a:pPr>
                      <a:r>
                        <a:rPr lang="pt-BR" sz="1400" b="1" dirty="0"/>
                        <a:t>Tamanho do contrato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pt-BR" sz="1400" b="1" dirty="0"/>
                        <a:t>Vencimento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pt-BR" sz="1400" b="1" dirty="0"/>
                        <a:t>Data de carência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pt-BR" sz="1400" b="1" dirty="0"/>
                        <a:t>Condições para </a:t>
                      </a:r>
                      <a:r>
                        <a:rPr lang="pt-BR" sz="1400" b="1" dirty="0" err="1"/>
                        <a:t>liq</a:t>
                      </a:r>
                      <a:r>
                        <a:rPr lang="pt-BR" sz="1400" b="1" dirty="0"/>
                        <a:t>. antecipada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pt-BR" sz="1400" b="1" dirty="0"/>
                        <a:t>Taxa</a:t>
                      </a:r>
                    </a:p>
                  </a:txBody>
                  <a:tcPr>
                    <a:lnL w="6350" cap="flat" cmpd="sng" algn="ctr">
                      <a:solidFill>
                        <a:srgbClr val="4472C4"/>
                      </a:solidFill>
                      <a:prstDash val="solid"/>
                      <a:miter lim="800000"/>
                    </a:lnL>
                    <a:lnR>
                      <a:noFill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108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214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322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429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5536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2643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199751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6858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indent="0">
                        <a:buFont typeface="+mj-lt"/>
                        <a:buNone/>
                      </a:pPr>
                      <a:r>
                        <a:rPr lang="pt-BR" sz="1400" dirty="0"/>
                        <a:t>Igual ou menor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pt-BR" sz="1400" dirty="0">
                          <a:solidFill>
                            <a:srgbClr val="00B0F0"/>
                          </a:solidFill>
                        </a:rPr>
                        <a:t>Fixo em 33 dias corridos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pt-BR" sz="1400" dirty="0">
                          <a:solidFill>
                            <a:srgbClr val="00B0F0"/>
                          </a:solidFill>
                        </a:rPr>
                        <a:t>Dia útil seguinte à renovação</a:t>
                      </a:r>
                      <a:endParaRPr lang="pt-BR" sz="1400" strike="sngStrike" dirty="0">
                        <a:solidFill>
                          <a:srgbClr val="FF0000"/>
                        </a:solidFill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pt-BR" sz="1400" dirty="0">
                          <a:solidFill>
                            <a:srgbClr val="00B0F0"/>
                          </a:solidFill>
                        </a:rPr>
                        <a:t>Mantém ao do </a:t>
                      </a:r>
                      <a:r>
                        <a:rPr lang="pt-BR" sz="1400">
                          <a:solidFill>
                            <a:srgbClr val="00B0F0"/>
                          </a:solidFill>
                        </a:rPr>
                        <a:t>contrato original</a:t>
                      </a:r>
                      <a:endParaRPr lang="pt-BR" sz="1400" dirty="0">
                        <a:solidFill>
                          <a:srgbClr val="00B0F0"/>
                        </a:solidFill>
                      </a:endParaRPr>
                    </a:p>
                    <a:p>
                      <a:pPr marL="0" lvl="0" indent="0">
                        <a:buFont typeface="+mj-lt"/>
                        <a:buNone/>
                      </a:pPr>
                      <a:r>
                        <a:rPr lang="pt-BR" sz="1400" dirty="0"/>
                        <a:t>Livremente </a:t>
                      </a:r>
                      <a:r>
                        <a:rPr lang="pt-BR" sz="1400" b="1" dirty="0"/>
                        <a:t>pactuada</a:t>
                      </a:r>
                      <a:endParaRPr lang="pt-BR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108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214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322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429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5536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2643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199751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6858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indent="0">
                        <a:buFont typeface="+mj-lt"/>
                        <a:buNone/>
                      </a:pPr>
                      <a:r>
                        <a:rPr lang="pt-BR" sz="1400" dirty="0">
                          <a:solidFill>
                            <a:srgbClr val="00B0F0"/>
                          </a:solidFill>
                        </a:rPr>
                        <a:t>Igual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pt-BR" sz="1400" dirty="0">
                          <a:solidFill>
                            <a:srgbClr val="00B0F0"/>
                          </a:solidFill>
                        </a:rPr>
                        <a:t>Fixo em 33 dias corridos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pt-BR" sz="1400" u="none" dirty="0">
                          <a:solidFill>
                            <a:srgbClr val="00B0F0"/>
                          </a:solidFill>
                        </a:rPr>
                        <a:t>Dia útil seguinte à renovação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pt-BR" sz="1400" dirty="0">
                          <a:solidFill>
                            <a:srgbClr val="00B0F0"/>
                          </a:solidFill>
                        </a:rPr>
                        <a:t>Sempre Reversível</a:t>
                      </a:r>
                    </a:p>
                    <a:p>
                      <a:pPr marL="0" lvl="0" indent="0">
                        <a:buFont typeface="+mj-lt"/>
                        <a:buNone/>
                      </a:pPr>
                      <a:r>
                        <a:rPr lang="pt-BR" sz="1400" dirty="0">
                          <a:solidFill>
                            <a:srgbClr val="00B0F0"/>
                          </a:solidFill>
                        </a:rPr>
                        <a:t>Taxa ponderada de </a:t>
                      </a:r>
                      <a:r>
                        <a:rPr lang="pt-BR" sz="1400" b="1" u="sng" dirty="0">
                          <a:solidFill>
                            <a:srgbClr val="00B0F0"/>
                          </a:solidFill>
                        </a:rPr>
                        <a:t>D-1 do Ativo no Balcão</a:t>
                      </a:r>
                      <a:endParaRPr lang="pt-BR" sz="1400" b="0" u="none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 w="6350" cap="flat" cmpd="sng" algn="ctr">
                      <a:solidFill>
                        <a:srgbClr val="4472C4"/>
                      </a:solidFill>
                      <a:prstDash val="solid"/>
                      <a:miter lim="800000"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97257684"/>
                  </a:ext>
                </a:extLst>
              </a:tr>
            </a:tbl>
          </a:graphicData>
        </a:graphic>
      </p:graphicFrame>
      <p:cxnSp>
        <p:nvCxnSpPr>
          <p:cNvPr id="12" name="Conector reto 11">
            <a:extLst>
              <a:ext uri="{FF2B5EF4-FFF2-40B4-BE49-F238E27FC236}">
                <a16:creationId xmlns:a16="http://schemas.microsoft.com/office/drawing/2014/main" id="{ACC9337C-5958-4A74-8281-C22A47F40A4C}"/>
              </a:ext>
            </a:extLst>
          </p:cNvPr>
          <p:cNvCxnSpPr>
            <a:cxnSpLocks/>
          </p:cNvCxnSpPr>
          <p:nvPr/>
        </p:nvCxnSpPr>
        <p:spPr>
          <a:xfrm>
            <a:off x="912558" y="2870862"/>
            <a:ext cx="10931682" cy="0"/>
          </a:xfrm>
          <a:prstGeom prst="line">
            <a:avLst/>
          </a:prstGeom>
          <a:ln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to 12">
            <a:extLst>
              <a:ext uri="{FF2B5EF4-FFF2-40B4-BE49-F238E27FC236}">
                <a16:creationId xmlns:a16="http://schemas.microsoft.com/office/drawing/2014/main" id="{6E7CBD89-E458-7785-C0B2-702E04C461C4}"/>
              </a:ext>
            </a:extLst>
          </p:cNvPr>
          <p:cNvCxnSpPr>
            <a:cxnSpLocks/>
          </p:cNvCxnSpPr>
          <p:nvPr/>
        </p:nvCxnSpPr>
        <p:spPr>
          <a:xfrm>
            <a:off x="912558" y="3092804"/>
            <a:ext cx="10931682" cy="0"/>
          </a:xfrm>
          <a:prstGeom prst="line">
            <a:avLst/>
          </a:prstGeom>
          <a:ln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to 14">
            <a:extLst>
              <a:ext uri="{FF2B5EF4-FFF2-40B4-BE49-F238E27FC236}">
                <a16:creationId xmlns:a16="http://schemas.microsoft.com/office/drawing/2014/main" id="{2A0F787A-0083-B3EF-AF50-ED8855A11E94}"/>
              </a:ext>
            </a:extLst>
          </p:cNvPr>
          <p:cNvCxnSpPr>
            <a:cxnSpLocks/>
          </p:cNvCxnSpPr>
          <p:nvPr/>
        </p:nvCxnSpPr>
        <p:spPr>
          <a:xfrm>
            <a:off x="912558" y="3314746"/>
            <a:ext cx="10931682" cy="0"/>
          </a:xfrm>
          <a:prstGeom prst="line">
            <a:avLst/>
          </a:prstGeom>
          <a:ln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to 15">
            <a:extLst>
              <a:ext uri="{FF2B5EF4-FFF2-40B4-BE49-F238E27FC236}">
                <a16:creationId xmlns:a16="http://schemas.microsoft.com/office/drawing/2014/main" id="{12310E20-6785-4461-F8FB-953A0F4CD79B}"/>
              </a:ext>
            </a:extLst>
          </p:cNvPr>
          <p:cNvCxnSpPr>
            <a:cxnSpLocks/>
          </p:cNvCxnSpPr>
          <p:nvPr/>
        </p:nvCxnSpPr>
        <p:spPr>
          <a:xfrm>
            <a:off x="912558" y="3518932"/>
            <a:ext cx="10931682" cy="0"/>
          </a:xfrm>
          <a:prstGeom prst="line">
            <a:avLst/>
          </a:prstGeom>
          <a:ln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68D8E37B-A62D-96A5-66EF-FC364A285B8D}"/>
              </a:ext>
            </a:extLst>
          </p:cNvPr>
          <p:cNvSpPr txBox="1"/>
          <p:nvPr/>
        </p:nvSpPr>
        <p:spPr>
          <a:xfrm>
            <a:off x="903131" y="3792399"/>
            <a:ext cx="10159269" cy="213800"/>
          </a:xfrm>
          <a:prstGeom prst="rect">
            <a:avLst/>
          </a:prstGeom>
          <a:noFill/>
        </p:spPr>
        <p:txBody>
          <a:bodyPr wrap="square" lIns="44091" tIns="22046" rIns="44091" bIns="22046" rtlCol="0" anchor="t">
            <a:spAutoFit/>
          </a:bodyPr>
          <a:lstStyle/>
          <a:p>
            <a:pPr algn="just" defTabSz="440916" eaLnBrk="0" fontAlgn="base" hangingPunct="0">
              <a:spcBef>
                <a:spcPts val="868"/>
              </a:spcBef>
              <a:defRPr/>
            </a:pPr>
            <a:r>
              <a:rPr lang="pt-BR" sz="1100" dirty="0">
                <a:solidFill>
                  <a:srgbClr val="00B0F0"/>
                </a:solidFill>
                <a:latin typeface="Century Gothic"/>
              </a:rPr>
              <a:t>*</a:t>
            </a:r>
            <a:r>
              <a:rPr lang="pt-BR" sz="1100" dirty="0">
                <a:latin typeface="Century Gothic"/>
              </a:rPr>
              <a:t>Destacado no quadro acima  em </a:t>
            </a:r>
            <a:r>
              <a:rPr lang="pt-BR" sz="1100" dirty="0">
                <a:solidFill>
                  <a:srgbClr val="00B0F0"/>
                </a:solidFill>
                <a:latin typeface="Century Gothic"/>
              </a:rPr>
              <a:t>azul </a:t>
            </a:r>
            <a:r>
              <a:rPr lang="pt-BR" sz="1100" dirty="0">
                <a:latin typeface="Century Gothic"/>
              </a:rPr>
              <a:t>as </a:t>
            </a:r>
            <a:r>
              <a:rPr lang="pt-BR" sz="1100" b="1" u="sng" dirty="0">
                <a:latin typeface="Century Gothic"/>
              </a:rPr>
              <a:t>característica novas ou que serão alteradas</a:t>
            </a: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B6619940-00D0-BDE3-BF46-73CBD1C6FF66}"/>
              </a:ext>
            </a:extLst>
          </p:cNvPr>
          <p:cNvSpPr txBox="1"/>
          <p:nvPr/>
        </p:nvSpPr>
        <p:spPr>
          <a:xfrm>
            <a:off x="903131" y="4085677"/>
            <a:ext cx="10842025" cy="784826"/>
          </a:xfrm>
          <a:prstGeom prst="rect">
            <a:avLst/>
          </a:prstGeom>
          <a:noFill/>
        </p:spPr>
        <p:txBody>
          <a:bodyPr wrap="square" lIns="63495" tIns="31748" rIns="63495" bIns="31748" rtlCol="0" anchor="t">
            <a:spAutoFit/>
          </a:bodyPr>
          <a:lstStyle/>
          <a:p>
            <a:pPr algn="just" defTabSz="634959" eaLnBrk="0" fontAlgn="base" hangingPunct="0">
              <a:spcBef>
                <a:spcPts val="1250"/>
              </a:spcBef>
              <a:defRPr/>
            </a:pPr>
            <a:r>
              <a:rPr lang="pt-BR" sz="1200" b="1" dirty="0">
                <a:latin typeface="Century Gothic"/>
              </a:rPr>
              <a:t>Exemplo de impacto:</a:t>
            </a:r>
          </a:p>
          <a:p>
            <a:pPr algn="just" defTabSz="634959" eaLnBrk="0" fontAlgn="base" hangingPunct="0">
              <a:spcBef>
                <a:spcPts val="1250"/>
              </a:spcBef>
              <a:defRPr/>
            </a:pPr>
            <a:r>
              <a:rPr lang="pt-BR" sz="1200" dirty="0">
                <a:latin typeface="Century Gothic"/>
              </a:rPr>
              <a:t>Não será possível </a:t>
            </a:r>
            <a:r>
              <a:rPr lang="pt-BR" sz="1200" b="1" dirty="0">
                <a:latin typeface="Century Gothic"/>
              </a:rPr>
              <a:t>renovar</a:t>
            </a:r>
            <a:r>
              <a:rPr lang="pt-BR" sz="1200" dirty="0">
                <a:latin typeface="Century Gothic"/>
              </a:rPr>
              <a:t>, mesmo que </a:t>
            </a:r>
            <a:r>
              <a:rPr lang="pt-BR" sz="1200" b="1" dirty="0">
                <a:latin typeface="Century Gothic"/>
              </a:rPr>
              <a:t>manualmente no balcão (modalidade Registro)</a:t>
            </a:r>
            <a:r>
              <a:rPr lang="pt-BR" sz="1200" dirty="0">
                <a:latin typeface="Century Gothic"/>
              </a:rPr>
              <a:t>, por um </a:t>
            </a:r>
            <a:r>
              <a:rPr lang="pt-BR" sz="1200" b="1" dirty="0">
                <a:latin typeface="Century Gothic"/>
              </a:rPr>
              <a:t>período diferente de 33 dias</a:t>
            </a:r>
            <a:r>
              <a:rPr lang="pt-BR" sz="1200" dirty="0">
                <a:latin typeface="Century Gothic"/>
              </a:rPr>
              <a:t>. Para estes casos será necessário </a:t>
            </a:r>
            <a:r>
              <a:rPr lang="pt-BR" sz="1200" b="1" dirty="0">
                <a:latin typeface="Century Gothic"/>
              </a:rPr>
              <a:t>liquidar o contrato e abrir um contrato novo com o vencimento desejado.</a:t>
            </a:r>
          </a:p>
        </p:txBody>
      </p:sp>
    </p:spTree>
    <p:extLst>
      <p:ext uri="{BB962C8B-B14F-4D97-AF65-F5344CB8AC3E}">
        <p14:creationId xmlns:p14="http://schemas.microsoft.com/office/powerpoint/2010/main" val="1369042029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188A58D8-D6D7-DC10-268D-9B021BF2D3AE}"/>
              </a:ext>
            </a:extLst>
          </p:cNvPr>
          <p:cNvSpPr txBox="1"/>
          <p:nvPr/>
        </p:nvSpPr>
        <p:spPr>
          <a:xfrm>
            <a:off x="812191" y="918650"/>
            <a:ext cx="7826768" cy="510548"/>
          </a:xfrm>
          <a:prstGeom prst="rect">
            <a:avLst/>
          </a:prstGeom>
          <a:noFill/>
        </p:spPr>
        <p:txBody>
          <a:bodyPr wrap="square" lIns="44091" tIns="22046" rIns="44091" bIns="22046" rtlCol="0" anchor="t">
            <a:spAutoFit/>
          </a:bodyPr>
          <a:lstStyle/>
          <a:p>
            <a:pPr marL="165344" marR="0" lvl="0" indent="-165344" algn="just" defTabSz="440916" rtl="0" eaLnBrk="0" fontAlgn="base" latinLnBrk="0" hangingPunct="0">
              <a:lnSpc>
                <a:spcPct val="100000"/>
              </a:lnSpc>
              <a:spcBef>
                <a:spcPts val="868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1389" b="1" i="1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COMPORTAMENTO DA RENOVAÇÃO EM EVENTOS CORPORATIVOS: </a:t>
            </a:r>
            <a:r>
              <a:rPr kumimoji="0" lang="pt-BR" sz="1389" b="1" i="0" u="none" strike="noStrike" kern="1200" cap="none" spc="0" normalizeH="0" baseline="0" noProof="0" dirty="0">
                <a:ln>
                  <a:noFill/>
                </a:ln>
                <a:solidFill>
                  <a:srgbClr val="5A5F5F">
                    <a:lumMod val="50000"/>
                  </a:srgb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:</a:t>
            </a:r>
          </a:p>
          <a:p>
            <a:pPr marL="482802" marR="0" lvl="1" indent="-165344" algn="just" defTabSz="440916" rtl="0" eaLnBrk="0" fontAlgn="base" latinLnBrk="0" hangingPunct="0">
              <a:lnSpc>
                <a:spcPct val="100000"/>
              </a:lnSpc>
              <a:spcBef>
                <a:spcPts val="29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pt-BR" sz="1389" b="0" i="0" u="none" strike="noStrike" kern="1200" cap="none" spc="0" normalizeH="0" baseline="0" noProof="0" dirty="0">
              <a:ln>
                <a:noFill/>
              </a:ln>
              <a:solidFill>
                <a:srgbClr val="5A5F5F">
                  <a:lumMod val="50000"/>
                </a:srgbClr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graphicFrame>
        <p:nvGraphicFramePr>
          <p:cNvPr id="30" name="Objeto 29" hidden="1">
            <a:extLst>
              <a:ext uri="{FF2B5EF4-FFF2-40B4-BE49-F238E27FC236}">
                <a16:creationId xmlns:a16="http://schemas.microsoft.com/office/drawing/2014/main" id="{D55613F2-E582-42F7-A1ED-1C1B8BCF6101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103" y="1792"/>
          <a:ext cx="1103" cy="11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lide do think-cell" r:id="rId4" imgW="471" imgH="472" progId="TCLayout.ActiveDocument.1">
                  <p:embed/>
                </p:oleObj>
              </mc:Choice>
              <mc:Fallback>
                <p:oleObj name="Slide do think-cell" r:id="rId4" imgW="471" imgH="472" progId="TCLayout.ActiveDocument.1">
                  <p:embed/>
                  <p:pic>
                    <p:nvPicPr>
                      <p:cNvPr id="30" name="Objeto 29" hidden="1">
                        <a:extLst>
                          <a:ext uri="{FF2B5EF4-FFF2-40B4-BE49-F238E27FC236}">
                            <a16:creationId xmlns:a16="http://schemas.microsoft.com/office/drawing/2014/main" id="{D55613F2-E582-42F7-A1ED-1C1B8BCF610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03" y="1792"/>
                        <a:ext cx="1103" cy="110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tângulo 1">
            <a:extLst>
              <a:ext uri="{FF2B5EF4-FFF2-40B4-BE49-F238E27FC236}">
                <a16:creationId xmlns:a16="http://schemas.microsoft.com/office/drawing/2014/main" id="{EC44515F-A27B-410A-988C-0143CFA65997}"/>
              </a:ext>
            </a:extLst>
          </p:cNvPr>
          <p:cNvSpPr/>
          <p:nvPr/>
        </p:nvSpPr>
        <p:spPr>
          <a:xfrm>
            <a:off x="295916" y="730413"/>
            <a:ext cx="409870" cy="5637213"/>
          </a:xfrm>
          <a:prstGeom prst="rect">
            <a:avLst/>
          </a:prstGeom>
          <a:solidFill>
            <a:srgbClr val="0C337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3495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t-BR" sz="12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D92803DF-0D22-4639-B610-775CDB9E41AB}"/>
              </a:ext>
            </a:extLst>
          </p:cNvPr>
          <p:cNvSpPr/>
          <p:nvPr/>
        </p:nvSpPr>
        <p:spPr>
          <a:xfrm>
            <a:off x="590857" y="885212"/>
            <a:ext cx="299978" cy="299978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3495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t-BR" sz="12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EF2858AE-30E5-8E68-9728-D582E679ECA5}"/>
              </a:ext>
            </a:extLst>
          </p:cNvPr>
          <p:cNvSpPr txBox="1"/>
          <p:nvPr/>
        </p:nvSpPr>
        <p:spPr>
          <a:xfrm>
            <a:off x="1244804" y="1232177"/>
            <a:ext cx="1747182" cy="348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3495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67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Incorporação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35447BF1-783E-B5BB-9243-A66EB55A78C0}"/>
              </a:ext>
            </a:extLst>
          </p:cNvPr>
          <p:cNvSpPr txBox="1"/>
          <p:nvPr/>
        </p:nvSpPr>
        <p:spPr>
          <a:xfrm>
            <a:off x="1612783" y="2337421"/>
            <a:ext cx="1011223" cy="348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3495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67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Cisão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E0914A69-F732-B6D5-9107-253C2A2F316B}"/>
              </a:ext>
            </a:extLst>
          </p:cNvPr>
          <p:cNvSpPr txBox="1"/>
          <p:nvPr/>
        </p:nvSpPr>
        <p:spPr>
          <a:xfrm>
            <a:off x="1612783" y="3485794"/>
            <a:ext cx="1011223" cy="348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3495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67" b="1" i="0" u="none" strike="noStrike" kern="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Fusão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2F505ABD-EE1E-3584-C050-422617F12B0B}"/>
              </a:ext>
            </a:extLst>
          </p:cNvPr>
          <p:cNvSpPr txBox="1"/>
          <p:nvPr/>
        </p:nvSpPr>
        <p:spPr>
          <a:xfrm>
            <a:off x="3215960" y="1302234"/>
            <a:ext cx="7667278" cy="229189"/>
          </a:xfrm>
          <a:prstGeom prst="rect">
            <a:avLst/>
          </a:prstGeom>
          <a:noFill/>
        </p:spPr>
        <p:txBody>
          <a:bodyPr wrap="square" lIns="44091" tIns="22046" rIns="44091" bIns="22046" rtlCol="0" anchor="t">
            <a:spAutoFit/>
          </a:bodyPr>
          <a:lstStyle/>
          <a:p>
            <a:pPr marL="0" marR="0" lvl="0" indent="0" algn="l" defTabSz="440916" rtl="0" eaLnBrk="0" fontAlgn="base" latinLnBrk="0" hangingPunct="0">
              <a:lnSpc>
                <a:spcPct val="100000"/>
              </a:lnSpc>
              <a:spcBef>
                <a:spcPts val="208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1" i="0" u="none" strike="noStrike" kern="1200" cap="none" spc="0" normalizeH="0" baseline="0" noProof="0" dirty="0">
                <a:ln>
                  <a:noFill/>
                </a:ln>
                <a:solidFill>
                  <a:srgbClr val="5A5F5F">
                    <a:lumMod val="50000"/>
                  </a:srgb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Sem impacto. </a:t>
            </a: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rgbClr val="5A5F5F">
                    <a:lumMod val="50000"/>
                  </a:srgb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Renovação automática com </a:t>
            </a:r>
            <a:r>
              <a:rPr kumimoji="0" lang="pt-BR" sz="1200" b="1" i="0" u="sng" strike="noStrike" kern="1200" cap="none" spc="0" normalizeH="0" baseline="0" noProof="0" dirty="0">
                <a:ln>
                  <a:noFill/>
                </a:ln>
                <a:solidFill>
                  <a:srgbClr val="5A5F5F">
                    <a:lumMod val="50000"/>
                  </a:srgb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atualização da taxa 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B69E3AFA-2BFC-E040-292F-C98DFEB40BAB}"/>
              </a:ext>
            </a:extLst>
          </p:cNvPr>
          <p:cNvSpPr txBox="1"/>
          <p:nvPr/>
        </p:nvSpPr>
        <p:spPr>
          <a:xfrm>
            <a:off x="3215960" y="2379131"/>
            <a:ext cx="9198017" cy="439503"/>
          </a:xfrm>
          <a:prstGeom prst="rect">
            <a:avLst/>
          </a:prstGeom>
          <a:noFill/>
        </p:spPr>
        <p:txBody>
          <a:bodyPr wrap="square" lIns="44091" tIns="22046" rIns="44091" bIns="22046" rtlCol="0" anchor="t">
            <a:spAutoFit/>
          </a:bodyPr>
          <a:lstStyle/>
          <a:p>
            <a:pPr marL="0" marR="0" lvl="0" indent="0" algn="l" defTabSz="440916" rtl="0" eaLnBrk="0" fontAlgn="base" latinLnBrk="0" hangingPunct="0">
              <a:lnSpc>
                <a:spcPct val="100000"/>
              </a:lnSpc>
              <a:spcBef>
                <a:spcPts val="208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1" i="0" u="none" strike="noStrike" kern="1200" cap="none" spc="0" normalizeH="0" baseline="0" noProof="0">
                <a:ln>
                  <a:noFill/>
                </a:ln>
                <a:solidFill>
                  <a:srgbClr val="5A5F5F">
                    <a:lumMod val="50000"/>
                  </a:srgb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Impacto: </a:t>
            </a:r>
            <a:r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srgbClr val="5A5F5F">
                    <a:lumMod val="50000"/>
                  </a:srgb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renovação automática </a:t>
            </a:r>
            <a:r>
              <a:rPr kumimoji="0" lang="pt-BR" sz="1200" b="1" i="0" u="none" strike="noStrike" kern="1200" cap="none" spc="0" normalizeH="0" baseline="0" noProof="0">
                <a:ln>
                  <a:noFill/>
                </a:ln>
                <a:solidFill>
                  <a:srgbClr val="5A5F5F">
                    <a:lumMod val="50000"/>
                  </a:srgb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mantendo a </a:t>
            </a:r>
            <a:r>
              <a:rPr kumimoji="0" lang="pt-BR" sz="1200" b="1" i="0" u="sng" strike="noStrike" kern="1200" cap="none" spc="0" normalizeH="0" baseline="0" noProof="0">
                <a:ln>
                  <a:noFill/>
                </a:ln>
                <a:solidFill>
                  <a:srgbClr val="5A5F5F">
                    <a:lumMod val="50000"/>
                  </a:srgb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taxa original </a:t>
            </a:r>
            <a:r>
              <a:rPr kumimoji="0" lang="pt-BR" sz="1200" b="1" i="0" u="none" strike="noStrike" kern="1200" cap="none" spc="0" normalizeH="0" baseline="0" noProof="0">
                <a:ln>
                  <a:noFill/>
                </a:ln>
                <a:solidFill>
                  <a:srgbClr val="5A5F5F">
                    <a:lumMod val="50000"/>
                  </a:srgb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do contrato</a:t>
            </a:r>
            <a:r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srgbClr val="5A5F5F">
                    <a:lumMod val="50000"/>
                  </a:srgb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.</a:t>
            </a:r>
          </a:p>
          <a:p>
            <a:pPr marL="0" marR="0" lvl="0" indent="0" algn="l" defTabSz="440916" rtl="0" eaLnBrk="0" fontAlgn="base" latinLnBrk="0" hangingPunct="0">
              <a:lnSpc>
                <a:spcPct val="100000"/>
              </a:lnSpc>
              <a:spcBef>
                <a:spcPts val="208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srgbClr val="5A5F5F">
                    <a:lumMod val="50000"/>
                  </a:srgb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O ativo somente terá renovação automática com </a:t>
            </a:r>
            <a:r>
              <a:rPr kumimoji="0" lang="pt-BR" sz="1200" b="1" i="0" u="none" strike="noStrike" kern="1200" cap="none" spc="0" normalizeH="0" baseline="0" noProof="0">
                <a:ln>
                  <a:noFill/>
                </a:ln>
                <a:solidFill>
                  <a:srgbClr val="5A5F5F">
                    <a:lumMod val="50000"/>
                  </a:srgb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atualização da taxa </a:t>
            </a:r>
            <a:r>
              <a:rPr kumimoji="0" lang="pt-BR" sz="1200" b="1" i="0" u="sng" strike="noStrike" kern="1200" cap="none" spc="0" normalizeH="0" baseline="0" noProof="0">
                <a:ln>
                  <a:noFill/>
                </a:ln>
                <a:solidFill>
                  <a:srgbClr val="5A5F5F">
                    <a:lumMod val="50000"/>
                  </a:srgb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após existir negociação </a:t>
            </a:r>
            <a:r>
              <a:rPr kumimoji="0" lang="pt-BR" sz="1200" b="1" i="0" u="none" strike="noStrike" kern="1200" cap="none" spc="0" normalizeH="0" baseline="0" noProof="0">
                <a:ln>
                  <a:noFill/>
                </a:ln>
                <a:solidFill>
                  <a:srgbClr val="5A5F5F">
                    <a:lumMod val="50000"/>
                  </a:srgb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no empréstimo.</a:t>
            </a:r>
          </a:p>
        </p:txBody>
      </p:sp>
      <p:graphicFrame>
        <p:nvGraphicFramePr>
          <p:cNvPr id="10" name="Tabela 9">
            <a:extLst>
              <a:ext uri="{FF2B5EF4-FFF2-40B4-BE49-F238E27FC236}">
                <a16:creationId xmlns:a16="http://schemas.microsoft.com/office/drawing/2014/main" id="{208852B6-5A7A-78AB-6700-6D25552CFC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2936495"/>
              </p:ext>
            </p:extLst>
          </p:nvPr>
        </p:nvGraphicFramePr>
        <p:xfrm>
          <a:off x="3472779" y="1585339"/>
          <a:ext cx="1640201" cy="603895"/>
        </p:xfrm>
        <a:graphic>
          <a:graphicData uri="http://schemas.openxmlformats.org/drawingml/2006/table">
            <a:tbl>
              <a:tblPr/>
              <a:tblGrid>
                <a:gridCol w="673451">
                  <a:extLst>
                    <a:ext uri="{9D8B030D-6E8A-4147-A177-3AD203B41FA5}">
                      <a16:colId xmlns:a16="http://schemas.microsoft.com/office/drawing/2014/main" val="3747185134"/>
                    </a:ext>
                  </a:extLst>
                </a:gridCol>
                <a:gridCol w="966750">
                  <a:extLst>
                    <a:ext uri="{9D8B030D-6E8A-4147-A177-3AD203B41FA5}">
                      <a16:colId xmlns:a16="http://schemas.microsoft.com/office/drawing/2014/main" val="2940728910"/>
                    </a:ext>
                  </a:extLst>
                </a:gridCol>
              </a:tblGrid>
              <a:tr h="20969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pt-BR" sz="1200" b="1" u="none" strike="noStrike">
                          <a:effectLst/>
                        </a:rPr>
                        <a:t>Contrato</a:t>
                      </a:r>
                      <a:endParaRPr lang="pt-B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14" marR="6614" marT="6614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FE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pt-BR" sz="1200" b="1" u="none" strike="noStrike">
                          <a:effectLst/>
                        </a:rPr>
                        <a:t>Ativo Objeto</a:t>
                      </a:r>
                      <a:endParaRPr lang="pt-B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14" marR="6614" marT="6614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FE6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136402"/>
                  </a:ext>
                </a:extLst>
              </a:tr>
              <a:tr h="1971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pt-BR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6614" marR="6614" marT="6614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FE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pt-BR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AAAA</a:t>
                      </a:r>
                    </a:p>
                  </a:txBody>
                  <a:tcPr marL="6614" marR="6614" marT="6614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FE6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9691763"/>
                  </a:ext>
                </a:extLst>
              </a:tr>
              <a:tr h="1971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pt-BR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6614" marR="6614" marT="6614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FE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pt-BR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BBBB</a:t>
                      </a:r>
                    </a:p>
                  </a:txBody>
                  <a:tcPr marL="6614" marR="6614" marT="6614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FE6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3829236"/>
                  </a:ext>
                </a:extLst>
              </a:tr>
            </a:tbl>
          </a:graphicData>
        </a:graphic>
      </p:graphicFrame>
      <p:graphicFrame>
        <p:nvGraphicFramePr>
          <p:cNvPr id="11" name="Tabela 10">
            <a:extLst>
              <a:ext uri="{FF2B5EF4-FFF2-40B4-BE49-F238E27FC236}">
                <a16:creationId xmlns:a16="http://schemas.microsoft.com/office/drawing/2014/main" id="{17F0201F-C380-4B9D-3E0C-455B1BD169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2126528"/>
              </p:ext>
            </p:extLst>
          </p:nvPr>
        </p:nvGraphicFramePr>
        <p:xfrm>
          <a:off x="5812836" y="1591268"/>
          <a:ext cx="1885371" cy="591300"/>
        </p:xfrm>
        <a:graphic>
          <a:graphicData uri="http://schemas.openxmlformats.org/drawingml/2006/table">
            <a:tbl>
              <a:tblPr/>
              <a:tblGrid>
                <a:gridCol w="801565">
                  <a:extLst>
                    <a:ext uri="{9D8B030D-6E8A-4147-A177-3AD203B41FA5}">
                      <a16:colId xmlns:a16="http://schemas.microsoft.com/office/drawing/2014/main" val="516893700"/>
                    </a:ext>
                  </a:extLst>
                </a:gridCol>
                <a:gridCol w="1083806">
                  <a:extLst>
                    <a:ext uri="{9D8B030D-6E8A-4147-A177-3AD203B41FA5}">
                      <a16:colId xmlns:a16="http://schemas.microsoft.com/office/drawing/2014/main" val="1910121255"/>
                    </a:ext>
                  </a:extLst>
                </a:gridCol>
              </a:tblGrid>
              <a:tr h="1971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pt-BR" sz="1200" b="1" u="none" strike="noStrike">
                          <a:effectLst/>
                        </a:rPr>
                        <a:t>Contrato</a:t>
                      </a:r>
                      <a:endParaRPr lang="pt-B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14" marR="6614" marT="6614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FE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pt-BR" sz="1200" b="1" u="none" strike="noStrike">
                          <a:effectLst/>
                        </a:rPr>
                        <a:t>Ativo Objeto</a:t>
                      </a:r>
                      <a:endParaRPr lang="pt-B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14" marR="6614" marT="6614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FE6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2771744"/>
                  </a:ext>
                </a:extLst>
              </a:tr>
              <a:tr h="1971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pt-BR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6614" marR="6614" marT="6614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FE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pt-BR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AAAA</a:t>
                      </a:r>
                    </a:p>
                  </a:txBody>
                  <a:tcPr marL="6614" marR="6614" marT="6614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FE6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5738767"/>
                  </a:ext>
                </a:extLst>
              </a:tr>
              <a:tr h="1971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pt-BR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6614" marR="6614" marT="6614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FE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pt-BR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AAAA</a:t>
                      </a:r>
                    </a:p>
                  </a:txBody>
                  <a:tcPr marL="6614" marR="6614" marT="6614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FE6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7480502"/>
                  </a:ext>
                </a:extLst>
              </a:tr>
            </a:tbl>
          </a:graphicData>
        </a:graphic>
      </p:graphicFrame>
      <p:sp>
        <p:nvSpPr>
          <p:cNvPr id="12" name="Triângulo isósceles 11">
            <a:extLst>
              <a:ext uri="{FF2B5EF4-FFF2-40B4-BE49-F238E27FC236}">
                <a16:creationId xmlns:a16="http://schemas.microsoft.com/office/drawing/2014/main" id="{D1A6ABB0-0B74-6C0D-EF3D-ABA051FE4F79}"/>
              </a:ext>
            </a:extLst>
          </p:cNvPr>
          <p:cNvSpPr/>
          <p:nvPr/>
        </p:nvSpPr>
        <p:spPr>
          <a:xfrm rot="5400000">
            <a:off x="5413215" y="1817410"/>
            <a:ext cx="146289" cy="45300"/>
          </a:xfrm>
          <a:prstGeom prst="triangle">
            <a:avLst/>
          </a:prstGeom>
          <a:solidFill>
            <a:srgbClr val="4472C4"/>
          </a:solidFill>
          <a:ln w="12700" cap="flat" cmpd="sng" algn="ctr">
            <a:solidFill>
              <a:srgbClr val="4472C4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3495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222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Triângulo isósceles 12">
            <a:extLst>
              <a:ext uri="{FF2B5EF4-FFF2-40B4-BE49-F238E27FC236}">
                <a16:creationId xmlns:a16="http://schemas.microsoft.com/office/drawing/2014/main" id="{3A8C2ED6-D889-D84E-B316-4549E7B82392}"/>
              </a:ext>
            </a:extLst>
          </p:cNvPr>
          <p:cNvSpPr/>
          <p:nvPr/>
        </p:nvSpPr>
        <p:spPr>
          <a:xfrm rot="5400000">
            <a:off x="5554741" y="3076680"/>
            <a:ext cx="146289" cy="45300"/>
          </a:xfrm>
          <a:prstGeom prst="triangle">
            <a:avLst/>
          </a:prstGeom>
          <a:solidFill>
            <a:srgbClr val="4472C4"/>
          </a:solidFill>
          <a:ln w="12700" cap="flat" cmpd="sng" algn="ctr">
            <a:solidFill>
              <a:srgbClr val="4472C4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3495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222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15" name="Tabela 14">
            <a:extLst>
              <a:ext uri="{FF2B5EF4-FFF2-40B4-BE49-F238E27FC236}">
                <a16:creationId xmlns:a16="http://schemas.microsoft.com/office/drawing/2014/main" id="{195663F1-498C-0E49-B5A1-5BEED5124A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1866419"/>
              </p:ext>
            </p:extLst>
          </p:nvPr>
        </p:nvGraphicFramePr>
        <p:xfrm>
          <a:off x="3472779" y="2908066"/>
          <a:ext cx="1786073" cy="406795"/>
        </p:xfrm>
        <a:graphic>
          <a:graphicData uri="http://schemas.openxmlformats.org/drawingml/2006/table">
            <a:tbl>
              <a:tblPr/>
              <a:tblGrid>
                <a:gridCol w="824306">
                  <a:extLst>
                    <a:ext uri="{9D8B030D-6E8A-4147-A177-3AD203B41FA5}">
                      <a16:colId xmlns:a16="http://schemas.microsoft.com/office/drawing/2014/main" val="3093270586"/>
                    </a:ext>
                  </a:extLst>
                </a:gridCol>
                <a:gridCol w="961767">
                  <a:extLst>
                    <a:ext uri="{9D8B030D-6E8A-4147-A177-3AD203B41FA5}">
                      <a16:colId xmlns:a16="http://schemas.microsoft.com/office/drawing/2014/main" val="3535561453"/>
                    </a:ext>
                  </a:extLst>
                </a:gridCol>
              </a:tblGrid>
              <a:tr h="20969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658277" rtl="0" eaLnBrk="1" fontAlgn="b" latinLnBrk="0" hangingPunct="1"/>
                      <a:r>
                        <a:rPr lang="pt-BR" sz="12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Contrato</a:t>
                      </a:r>
                    </a:p>
                  </a:txBody>
                  <a:tcPr marL="6614" marR="6614" marT="6614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FE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658277" rtl="0" eaLnBrk="1" fontAlgn="b" latinLnBrk="0" hangingPunct="1"/>
                      <a:r>
                        <a:rPr lang="pt-BR" sz="12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Ativo Objeto</a:t>
                      </a:r>
                    </a:p>
                  </a:txBody>
                  <a:tcPr marL="6614" marR="6614" marT="6614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FE6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978447"/>
                  </a:ext>
                </a:extLst>
              </a:tr>
              <a:tr h="1971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1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14" marR="6614" marT="6614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FE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pt-BR" sz="1200" u="none" strike="noStrike" dirty="0">
                          <a:effectLst/>
                        </a:rPr>
                        <a:t>AAAA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14" marR="6614" marT="6614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FE6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142108"/>
                  </a:ext>
                </a:extLst>
              </a:tr>
            </a:tbl>
          </a:graphicData>
        </a:graphic>
      </p:graphicFrame>
      <p:graphicFrame>
        <p:nvGraphicFramePr>
          <p:cNvPr id="18" name="Tabela 17">
            <a:extLst>
              <a:ext uri="{FF2B5EF4-FFF2-40B4-BE49-F238E27FC236}">
                <a16:creationId xmlns:a16="http://schemas.microsoft.com/office/drawing/2014/main" id="{9C440789-DFA0-875D-863C-4DDE8224F4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672545"/>
              </p:ext>
            </p:extLst>
          </p:nvPr>
        </p:nvGraphicFramePr>
        <p:xfrm>
          <a:off x="5996919" y="2908066"/>
          <a:ext cx="1965073" cy="591300"/>
        </p:xfrm>
        <a:graphic>
          <a:graphicData uri="http://schemas.openxmlformats.org/drawingml/2006/table">
            <a:tbl>
              <a:tblPr/>
              <a:tblGrid>
                <a:gridCol w="891183">
                  <a:extLst>
                    <a:ext uri="{9D8B030D-6E8A-4147-A177-3AD203B41FA5}">
                      <a16:colId xmlns:a16="http://schemas.microsoft.com/office/drawing/2014/main" val="3973665215"/>
                    </a:ext>
                  </a:extLst>
                </a:gridCol>
                <a:gridCol w="1073890">
                  <a:extLst>
                    <a:ext uri="{9D8B030D-6E8A-4147-A177-3AD203B41FA5}">
                      <a16:colId xmlns:a16="http://schemas.microsoft.com/office/drawing/2014/main" val="2600195645"/>
                    </a:ext>
                  </a:extLst>
                </a:gridCol>
              </a:tblGrid>
              <a:tr h="1971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658277" rtl="0" eaLnBrk="1" fontAlgn="b" latinLnBrk="0" hangingPunct="1"/>
                      <a:r>
                        <a:rPr lang="pt-BR" sz="12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Contrato</a:t>
                      </a:r>
                    </a:p>
                  </a:txBody>
                  <a:tcPr marL="6614" marR="6614" marT="6614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FE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658277" rtl="0" eaLnBrk="1" fontAlgn="b" latinLnBrk="0" hangingPunct="1"/>
                      <a:r>
                        <a:rPr lang="pt-BR" sz="12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Ativo Objeto</a:t>
                      </a:r>
                    </a:p>
                  </a:txBody>
                  <a:tcPr marL="6614" marR="6614" marT="6614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FE6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7572467"/>
                  </a:ext>
                </a:extLst>
              </a:tr>
              <a:tr h="1971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pt-BR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6614" marR="6614" marT="6614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FE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pt-BR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BBBB</a:t>
                      </a:r>
                    </a:p>
                  </a:txBody>
                  <a:tcPr marL="6614" marR="6614" marT="6614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FE6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7972471"/>
                  </a:ext>
                </a:extLst>
              </a:tr>
              <a:tr h="1971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pt-BR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6614" marR="6614" marT="6614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FE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pt-BR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CCCC</a:t>
                      </a:r>
                    </a:p>
                  </a:txBody>
                  <a:tcPr marL="6614" marR="6614" marT="6614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FE6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8028617"/>
                  </a:ext>
                </a:extLst>
              </a:tr>
            </a:tbl>
          </a:graphicData>
        </a:graphic>
      </p:graphicFrame>
      <p:sp>
        <p:nvSpPr>
          <p:cNvPr id="20" name="CaixaDeTexto 19">
            <a:extLst>
              <a:ext uri="{FF2B5EF4-FFF2-40B4-BE49-F238E27FC236}">
                <a16:creationId xmlns:a16="http://schemas.microsoft.com/office/drawing/2014/main" id="{C7029883-F1E2-1F99-2727-F37603D986CB}"/>
              </a:ext>
            </a:extLst>
          </p:cNvPr>
          <p:cNvSpPr txBox="1"/>
          <p:nvPr/>
        </p:nvSpPr>
        <p:spPr>
          <a:xfrm>
            <a:off x="3215960" y="3554370"/>
            <a:ext cx="4700731" cy="229189"/>
          </a:xfrm>
          <a:prstGeom prst="rect">
            <a:avLst/>
          </a:prstGeom>
          <a:noFill/>
        </p:spPr>
        <p:txBody>
          <a:bodyPr wrap="square" lIns="44091" tIns="22046" rIns="44091" bIns="22046" rtlCol="0" anchor="t">
            <a:spAutoFit/>
          </a:bodyPr>
          <a:lstStyle/>
          <a:p>
            <a:pPr marL="0" marR="0" lvl="0" indent="0" algn="l" defTabSz="440916" rtl="0" eaLnBrk="0" fontAlgn="base" latinLnBrk="0" hangingPunct="0">
              <a:lnSpc>
                <a:spcPct val="100000"/>
              </a:lnSpc>
              <a:spcBef>
                <a:spcPts val="208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1" i="0" u="none" strike="noStrike" kern="1200" cap="none" spc="0" normalizeH="0" baseline="0" noProof="0" dirty="0">
                <a:ln>
                  <a:noFill/>
                </a:ln>
                <a:solidFill>
                  <a:srgbClr val="5A5F5F">
                    <a:lumMod val="50000"/>
                  </a:srgb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Impacto: </a:t>
            </a: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rgbClr val="5A5F5F">
                    <a:lumMod val="50000"/>
                  </a:srgb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idem Cisão.</a:t>
            </a:r>
            <a:endParaRPr kumimoji="0" lang="pt-BR" sz="1200" b="1" i="0" u="none" strike="noStrike" kern="1200" cap="none" spc="0" normalizeH="0" baseline="0" noProof="0" dirty="0">
              <a:ln>
                <a:noFill/>
              </a:ln>
              <a:solidFill>
                <a:srgbClr val="5A5F5F">
                  <a:lumMod val="50000"/>
                </a:srgbClr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graphicFrame>
        <p:nvGraphicFramePr>
          <p:cNvPr id="21" name="Tabela 20">
            <a:extLst>
              <a:ext uri="{FF2B5EF4-FFF2-40B4-BE49-F238E27FC236}">
                <a16:creationId xmlns:a16="http://schemas.microsoft.com/office/drawing/2014/main" id="{6163A5DE-B54E-169E-EAC6-DDEE543E01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6899619"/>
              </p:ext>
            </p:extLst>
          </p:nvPr>
        </p:nvGraphicFramePr>
        <p:xfrm>
          <a:off x="3235534" y="3879762"/>
          <a:ext cx="1674695" cy="781787"/>
        </p:xfrm>
        <a:graphic>
          <a:graphicData uri="http://schemas.openxmlformats.org/drawingml/2006/table">
            <a:tbl>
              <a:tblPr/>
              <a:tblGrid>
                <a:gridCol w="836223">
                  <a:extLst>
                    <a:ext uri="{9D8B030D-6E8A-4147-A177-3AD203B41FA5}">
                      <a16:colId xmlns:a16="http://schemas.microsoft.com/office/drawing/2014/main" val="289458034"/>
                    </a:ext>
                  </a:extLst>
                </a:gridCol>
                <a:gridCol w="838472">
                  <a:extLst>
                    <a:ext uri="{9D8B030D-6E8A-4147-A177-3AD203B41FA5}">
                      <a16:colId xmlns:a16="http://schemas.microsoft.com/office/drawing/2014/main" val="588516185"/>
                    </a:ext>
                  </a:extLst>
                </a:gridCol>
              </a:tblGrid>
              <a:tr h="3875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658277" rtl="0" eaLnBrk="1" fontAlgn="b" latinLnBrk="0" hangingPunct="1"/>
                      <a:r>
                        <a:rPr lang="pt-BR" sz="12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Contrato</a:t>
                      </a:r>
                    </a:p>
                  </a:txBody>
                  <a:tcPr marL="6614" marR="6614" marT="6614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FE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658277" rtl="0" eaLnBrk="1" fontAlgn="b" latinLnBrk="0" hangingPunct="1"/>
                      <a:r>
                        <a:rPr lang="pt-BR" sz="12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Ativo Objeto</a:t>
                      </a:r>
                    </a:p>
                  </a:txBody>
                  <a:tcPr marL="6614" marR="6614" marT="6614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FE6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4363144"/>
                  </a:ext>
                </a:extLst>
              </a:tr>
              <a:tr h="1971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pt-BR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6614" marR="6614" marT="6614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FE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pt-BR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AAAA</a:t>
                      </a:r>
                    </a:p>
                  </a:txBody>
                  <a:tcPr marL="6614" marR="6614" marT="6614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FE6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5269413"/>
                  </a:ext>
                </a:extLst>
              </a:tr>
              <a:tr h="1971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pt-BR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6614" marR="6614" marT="6614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FE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pt-BR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BBBB</a:t>
                      </a:r>
                    </a:p>
                  </a:txBody>
                  <a:tcPr marL="6614" marR="6614" marT="6614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FE6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0833131"/>
                  </a:ext>
                </a:extLst>
              </a:tr>
            </a:tbl>
          </a:graphicData>
        </a:graphic>
      </p:graphicFrame>
      <p:graphicFrame>
        <p:nvGraphicFramePr>
          <p:cNvPr id="22" name="Tabela 21">
            <a:extLst>
              <a:ext uri="{FF2B5EF4-FFF2-40B4-BE49-F238E27FC236}">
                <a16:creationId xmlns:a16="http://schemas.microsoft.com/office/drawing/2014/main" id="{6C297728-D34D-36CD-7109-7D014A0CDD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9225392"/>
              </p:ext>
            </p:extLst>
          </p:nvPr>
        </p:nvGraphicFramePr>
        <p:xfrm>
          <a:off x="6007943" y="3897695"/>
          <a:ext cx="1628708" cy="781787"/>
        </p:xfrm>
        <a:graphic>
          <a:graphicData uri="http://schemas.openxmlformats.org/drawingml/2006/table">
            <a:tbl>
              <a:tblPr/>
              <a:tblGrid>
                <a:gridCol w="846502">
                  <a:extLst>
                    <a:ext uri="{9D8B030D-6E8A-4147-A177-3AD203B41FA5}">
                      <a16:colId xmlns:a16="http://schemas.microsoft.com/office/drawing/2014/main" val="2966496764"/>
                    </a:ext>
                  </a:extLst>
                </a:gridCol>
                <a:gridCol w="782206">
                  <a:extLst>
                    <a:ext uri="{9D8B030D-6E8A-4147-A177-3AD203B41FA5}">
                      <a16:colId xmlns:a16="http://schemas.microsoft.com/office/drawing/2014/main" val="3341045468"/>
                    </a:ext>
                  </a:extLst>
                </a:gridCol>
              </a:tblGrid>
              <a:tr h="3875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658277" rtl="0" eaLnBrk="1" fontAlgn="b" latinLnBrk="0" hangingPunct="1"/>
                      <a:r>
                        <a:rPr lang="pt-BR" sz="12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Contrato</a:t>
                      </a:r>
                    </a:p>
                  </a:txBody>
                  <a:tcPr marL="6614" marR="6614" marT="6614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FE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658277" rtl="0" eaLnBrk="1" fontAlgn="b" latinLnBrk="0" hangingPunct="1"/>
                      <a:r>
                        <a:rPr lang="pt-BR" sz="12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Ativo Objeto</a:t>
                      </a:r>
                    </a:p>
                  </a:txBody>
                  <a:tcPr marL="6614" marR="6614" marT="6614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FE6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5530523"/>
                  </a:ext>
                </a:extLst>
              </a:tr>
              <a:tr h="1971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pt-BR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6614" marR="6614" marT="6614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FE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pt-BR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AABB</a:t>
                      </a:r>
                    </a:p>
                  </a:txBody>
                  <a:tcPr marL="6614" marR="6614" marT="6614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FE6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3091130"/>
                  </a:ext>
                </a:extLst>
              </a:tr>
              <a:tr h="1971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pt-BR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6614" marR="6614" marT="6614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FE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pt-BR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AABB</a:t>
                      </a:r>
                    </a:p>
                  </a:txBody>
                  <a:tcPr marL="6614" marR="6614" marT="6614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FE6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0594578"/>
                  </a:ext>
                </a:extLst>
              </a:tr>
            </a:tbl>
          </a:graphicData>
        </a:graphic>
      </p:graphicFrame>
      <p:sp>
        <p:nvSpPr>
          <p:cNvPr id="23" name="Triângulo isósceles 22">
            <a:extLst>
              <a:ext uri="{FF2B5EF4-FFF2-40B4-BE49-F238E27FC236}">
                <a16:creationId xmlns:a16="http://schemas.microsoft.com/office/drawing/2014/main" id="{2C5220D3-02B9-120A-DBEC-D02FC747E20D}"/>
              </a:ext>
            </a:extLst>
          </p:cNvPr>
          <p:cNvSpPr/>
          <p:nvPr/>
        </p:nvSpPr>
        <p:spPr>
          <a:xfrm rot="5400000">
            <a:off x="5363291" y="4248005"/>
            <a:ext cx="146289" cy="45300"/>
          </a:xfrm>
          <a:prstGeom prst="triangle">
            <a:avLst/>
          </a:prstGeom>
          <a:solidFill>
            <a:srgbClr val="4472C4"/>
          </a:solidFill>
          <a:ln w="12700" cap="flat" cmpd="sng" algn="ctr">
            <a:solidFill>
              <a:srgbClr val="4472C4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3495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222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908ABA1E-04A5-892D-D64C-3988431C176E}"/>
              </a:ext>
            </a:extLst>
          </p:cNvPr>
          <p:cNvSpPr txBox="1"/>
          <p:nvPr/>
        </p:nvSpPr>
        <p:spPr>
          <a:xfrm>
            <a:off x="1596070" y="4846637"/>
            <a:ext cx="1674696" cy="60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3495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67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Alteração social</a:t>
            </a: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5F9AA303-6F51-D954-592A-486B56DD4AC0}"/>
              </a:ext>
            </a:extLst>
          </p:cNvPr>
          <p:cNvSpPr txBox="1"/>
          <p:nvPr/>
        </p:nvSpPr>
        <p:spPr>
          <a:xfrm>
            <a:off x="3215960" y="4920159"/>
            <a:ext cx="8825211" cy="229189"/>
          </a:xfrm>
          <a:prstGeom prst="rect">
            <a:avLst/>
          </a:prstGeom>
          <a:noFill/>
        </p:spPr>
        <p:txBody>
          <a:bodyPr wrap="square" lIns="44091" tIns="22046" rIns="44091" bIns="22046" rtlCol="0" anchor="t">
            <a:spAutoFit/>
          </a:bodyPr>
          <a:lstStyle/>
          <a:p>
            <a:pPr marL="0" marR="0" lvl="0" indent="0" algn="l" defTabSz="440916" rtl="0" eaLnBrk="0" fontAlgn="base" latinLnBrk="0" hangingPunct="0">
              <a:lnSpc>
                <a:spcPct val="100000"/>
              </a:lnSpc>
              <a:spcBef>
                <a:spcPts val="208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1" i="0" u="none" strike="noStrike" kern="1200" cap="none" spc="0" normalizeH="0" baseline="0" noProof="0" dirty="0">
                <a:ln>
                  <a:noFill/>
                </a:ln>
                <a:solidFill>
                  <a:srgbClr val="5A5F5F">
                    <a:lumMod val="50000"/>
                  </a:srgb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Sem impacto. </a:t>
            </a:r>
            <a:r>
              <a:rPr kumimoji="0" lang="pt-BR" sz="1200" i="0" u="none" strike="noStrike" kern="1200" cap="none" spc="0" normalizeH="0" baseline="0" noProof="0" dirty="0">
                <a:ln>
                  <a:noFill/>
                </a:ln>
                <a:solidFill>
                  <a:srgbClr val="5A5F5F">
                    <a:lumMod val="50000"/>
                  </a:srgb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Neste caso há </a:t>
            </a:r>
            <a:r>
              <a:rPr lang="pt-BR" sz="1200" dirty="0">
                <a:solidFill>
                  <a:srgbClr val="5A5F5F">
                    <a:lumMod val="50000"/>
                  </a:srgbClr>
                </a:solidFill>
                <a:latin typeface="Century Gothic"/>
              </a:rPr>
              <a:t>apenas uma </a:t>
            </a:r>
            <a:r>
              <a:rPr lang="pt-BR" sz="1200" b="1" dirty="0">
                <a:solidFill>
                  <a:srgbClr val="5A5F5F">
                    <a:lumMod val="50000"/>
                  </a:srgbClr>
                </a:solidFill>
                <a:latin typeface="Century Gothic"/>
              </a:rPr>
              <a:t>mudança do </a:t>
            </a:r>
            <a:r>
              <a:rPr lang="pt-BR" sz="1200" b="1" dirty="0" err="1">
                <a:solidFill>
                  <a:srgbClr val="5A5F5F">
                    <a:lumMod val="50000"/>
                  </a:srgbClr>
                </a:solidFill>
                <a:latin typeface="Century Gothic"/>
              </a:rPr>
              <a:t>Ticker</a:t>
            </a:r>
            <a:r>
              <a:rPr lang="pt-BR" sz="1200" dirty="0">
                <a:solidFill>
                  <a:srgbClr val="5A5F5F">
                    <a:lumMod val="50000"/>
                  </a:srgbClr>
                </a:solidFill>
                <a:latin typeface="Century Gothic"/>
              </a:rPr>
              <a:t>, a r</a:t>
            </a:r>
            <a:r>
              <a:rPr kumimoji="0" lang="pt-BR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5A5F5F">
                    <a:lumMod val="50000"/>
                  </a:srgb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enovação</a:t>
            </a: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rgbClr val="5A5F5F">
                    <a:lumMod val="50000"/>
                  </a:srgb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 automática terá </a:t>
            </a:r>
            <a:r>
              <a:rPr kumimoji="0" lang="pt-BR" sz="1200" b="1" i="0" u="sng" strike="noStrike" kern="1200" cap="none" spc="0" normalizeH="0" baseline="0" noProof="0" dirty="0">
                <a:ln>
                  <a:noFill/>
                </a:ln>
                <a:solidFill>
                  <a:srgbClr val="5A5F5F">
                    <a:lumMod val="50000"/>
                  </a:srgb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atualização da taxa.  </a:t>
            </a:r>
          </a:p>
        </p:txBody>
      </p:sp>
      <p:sp>
        <p:nvSpPr>
          <p:cNvPr id="29" name="CaixaDeTexto 28">
            <a:extLst>
              <a:ext uri="{FF2B5EF4-FFF2-40B4-BE49-F238E27FC236}">
                <a16:creationId xmlns:a16="http://schemas.microsoft.com/office/drawing/2014/main" id="{8B74F405-60B6-CAC1-877B-A1AD722286EC}"/>
              </a:ext>
            </a:extLst>
          </p:cNvPr>
          <p:cNvSpPr txBox="1"/>
          <p:nvPr/>
        </p:nvSpPr>
        <p:spPr>
          <a:xfrm>
            <a:off x="1596070" y="5605178"/>
            <a:ext cx="1674696" cy="60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3495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67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Mudança de classe</a:t>
            </a:r>
          </a:p>
        </p:txBody>
      </p:sp>
      <p:sp>
        <p:nvSpPr>
          <p:cNvPr id="31" name="CaixaDeTexto 30">
            <a:extLst>
              <a:ext uri="{FF2B5EF4-FFF2-40B4-BE49-F238E27FC236}">
                <a16:creationId xmlns:a16="http://schemas.microsoft.com/office/drawing/2014/main" id="{137200AC-FFE6-3292-AD4A-4853B874C579}"/>
              </a:ext>
            </a:extLst>
          </p:cNvPr>
          <p:cNvSpPr txBox="1"/>
          <p:nvPr/>
        </p:nvSpPr>
        <p:spPr>
          <a:xfrm>
            <a:off x="3215960" y="5663544"/>
            <a:ext cx="5705276" cy="229189"/>
          </a:xfrm>
          <a:prstGeom prst="rect">
            <a:avLst/>
          </a:prstGeom>
          <a:noFill/>
        </p:spPr>
        <p:txBody>
          <a:bodyPr wrap="square" lIns="44091" tIns="22046" rIns="44091" bIns="22046" rtlCol="0" anchor="t">
            <a:spAutoFit/>
          </a:bodyPr>
          <a:lstStyle/>
          <a:p>
            <a:pPr marL="0" marR="0" lvl="0" indent="0" algn="l" defTabSz="440916" rtl="0" eaLnBrk="0" fontAlgn="base" latinLnBrk="0" hangingPunct="0">
              <a:lnSpc>
                <a:spcPct val="100000"/>
              </a:lnSpc>
              <a:spcBef>
                <a:spcPts val="208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1" i="0" u="none" strike="noStrike" kern="1200" cap="none" spc="0" normalizeH="0" baseline="0" noProof="0" dirty="0">
                <a:ln>
                  <a:noFill/>
                </a:ln>
                <a:solidFill>
                  <a:srgbClr val="5A5F5F">
                    <a:lumMod val="50000"/>
                  </a:srgb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Sem impacto. </a:t>
            </a: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rgbClr val="5A5F5F">
                    <a:lumMod val="50000"/>
                  </a:srgb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Renovação automática com </a:t>
            </a:r>
            <a:r>
              <a:rPr kumimoji="0" lang="pt-BR" sz="1200" b="1" i="0" u="sng" strike="noStrike" kern="1200" cap="none" spc="0" normalizeH="0" baseline="0" noProof="0" dirty="0">
                <a:ln>
                  <a:noFill/>
                </a:ln>
                <a:solidFill>
                  <a:srgbClr val="5A5F5F">
                    <a:lumMod val="50000"/>
                  </a:srgb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atualização da taxa </a:t>
            </a:r>
          </a:p>
        </p:txBody>
      </p:sp>
      <p:sp>
        <p:nvSpPr>
          <p:cNvPr id="32" name="Triângulo isósceles 31">
            <a:extLst>
              <a:ext uri="{FF2B5EF4-FFF2-40B4-BE49-F238E27FC236}">
                <a16:creationId xmlns:a16="http://schemas.microsoft.com/office/drawing/2014/main" id="{7795DD54-0C1F-9507-DE1E-563FF085A870}"/>
              </a:ext>
            </a:extLst>
          </p:cNvPr>
          <p:cNvSpPr/>
          <p:nvPr/>
        </p:nvSpPr>
        <p:spPr>
          <a:xfrm rot="5400000">
            <a:off x="5554741" y="6119713"/>
            <a:ext cx="146289" cy="45300"/>
          </a:xfrm>
          <a:prstGeom prst="triangle">
            <a:avLst/>
          </a:prstGeom>
          <a:solidFill>
            <a:srgbClr val="4472C4"/>
          </a:solidFill>
          <a:ln w="12700" cap="flat" cmpd="sng" algn="ctr">
            <a:solidFill>
              <a:srgbClr val="4472C4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3495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222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33" name="Tabela 32">
            <a:extLst>
              <a:ext uri="{FF2B5EF4-FFF2-40B4-BE49-F238E27FC236}">
                <a16:creationId xmlns:a16="http://schemas.microsoft.com/office/drawing/2014/main" id="{1E9D4D46-16D2-A53C-E286-EE0D649A09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4359214"/>
              </p:ext>
            </p:extLst>
          </p:nvPr>
        </p:nvGraphicFramePr>
        <p:xfrm>
          <a:off x="3472779" y="5951099"/>
          <a:ext cx="1786073" cy="406795"/>
        </p:xfrm>
        <a:graphic>
          <a:graphicData uri="http://schemas.openxmlformats.org/drawingml/2006/table">
            <a:tbl>
              <a:tblPr/>
              <a:tblGrid>
                <a:gridCol w="824306">
                  <a:extLst>
                    <a:ext uri="{9D8B030D-6E8A-4147-A177-3AD203B41FA5}">
                      <a16:colId xmlns:a16="http://schemas.microsoft.com/office/drawing/2014/main" val="3093270586"/>
                    </a:ext>
                  </a:extLst>
                </a:gridCol>
                <a:gridCol w="961767">
                  <a:extLst>
                    <a:ext uri="{9D8B030D-6E8A-4147-A177-3AD203B41FA5}">
                      <a16:colId xmlns:a16="http://schemas.microsoft.com/office/drawing/2014/main" val="3535561453"/>
                    </a:ext>
                  </a:extLst>
                </a:gridCol>
              </a:tblGrid>
              <a:tr h="20969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658277" rtl="0" eaLnBrk="1" fontAlgn="b" latinLnBrk="0" hangingPunct="1"/>
                      <a:r>
                        <a:rPr lang="pt-BR" sz="12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Contrato</a:t>
                      </a:r>
                    </a:p>
                  </a:txBody>
                  <a:tcPr marL="6614" marR="6614" marT="6614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FE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658277" rtl="0" eaLnBrk="1" fontAlgn="b" latinLnBrk="0" hangingPunct="1"/>
                      <a:r>
                        <a:rPr lang="pt-BR" sz="12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Ativo Objeto</a:t>
                      </a:r>
                    </a:p>
                  </a:txBody>
                  <a:tcPr marL="6614" marR="6614" marT="6614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FE6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978447"/>
                  </a:ext>
                </a:extLst>
              </a:tr>
              <a:tr h="1971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1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14" marR="6614" marT="6614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FE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pt-BR" sz="1200" u="none" strike="noStrike" dirty="0">
                          <a:effectLst/>
                        </a:rPr>
                        <a:t>AAAA4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14" marR="6614" marT="6614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FE6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142108"/>
                  </a:ext>
                </a:extLst>
              </a:tr>
            </a:tbl>
          </a:graphicData>
        </a:graphic>
      </p:graphicFrame>
      <p:graphicFrame>
        <p:nvGraphicFramePr>
          <p:cNvPr id="34" name="Tabela 33">
            <a:extLst>
              <a:ext uri="{FF2B5EF4-FFF2-40B4-BE49-F238E27FC236}">
                <a16:creationId xmlns:a16="http://schemas.microsoft.com/office/drawing/2014/main" id="{4970AFF0-80E9-52D1-3767-4E87524EB2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780081"/>
              </p:ext>
            </p:extLst>
          </p:nvPr>
        </p:nvGraphicFramePr>
        <p:xfrm>
          <a:off x="6086418" y="5951099"/>
          <a:ext cx="1786073" cy="406795"/>
        </p:xfrm>
        <a:graphic>
          <a:graphicData uri="http://schemas.openxmlformats.org/drawingml/2006/table">
            <a:tbl>
              <a:tblPr/>
              <a:tblGrid>
                <a:gridCol w="824306">
                  <a:extLst>
                    <a:ext uri="{9D8B030D-6E8A-4147-A177-3AD203B41FA5}">
                      <a16:colId xmlns:a16="http://schemas.microsoft.com/office/drawing/2014/main" val="3093270586"/>
                    </a:ext>
                  </a:extLst>
                </a:gridCol>
                <a:gridCol w="961767">
                  <a:extLst>
                    <a:ext uri="{9D8B030D-6E8A-4147-A177-3AD203B41FA5}">
                      <a16:colId xmlns:a16="http://schemas.microsoft.com/office/drawing/2014/main" val="3535561453"/>
                    </a:ext>
                  </a:extLst>
                </a:gridCol>
              </a:tblGrid>
              <a:tr h="20969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658277" rtl="0" eaLnBrk="1" fontAlgn="b" latinLnBrk="0" hangingPunct="1"/>
                      <a:r>
                        <a:rPr lang="pt-BR" sz="12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Contrato</a:t>
                      </a:r>
                    </a:p>
                  </a:txBody>
                  <a:tcPr marL="6614" marR="6614" marT="6614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FE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658277" rtl="0" eaLnBrk="1" fontAlgn="b" latinLnBrk="0" hangingPunct="1"/>
                      <a:r>
                        <a:rPr lang="pt-BR" sz="12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Ativo Objeto</a:t>
                      </a:r>
                    </a:p>
                  </a:txBody>
                  <a:tcPr marL="6614" marR="6614" marT="6614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FE6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978447"/>
                  </a:ext>
                </a:extLst>
              </a:tr>
              <a:tr h="1971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1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14" marR="6614" marT="6614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FE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pt-BR" sz="1200" u="none" strike="noStrike" dirty="0">
                          <a:effectLst/>
                        </a:rPr>
                        <a:t>AAAA3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14" marR="6614" marT="6614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FE6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142108"/>
                  </a:ext>
                </a:extLst>
              </a:tr>
            </a:tbl>
          </a:graphicData>
        </a:graphic>
      </p:graphicFrame>
      <p:sp>
        <p:nvSpPr>
          <p:cNvPr id="19" name="Espaço Reservado para Texto 17">
            <a:extLst>
              <a:ext uri="{FF2B5EF4-FFF2-40B4-BE49-F238E27FC236}">
                <a16:creationId xmlns:a16="http://schemas.microsoft.com/office/drawing/2014/main" id="{F4FA4E80-4A10-AB1D-4980-A064D15CDE22}"/>
              </a:ext>
            </a:extLst>
          </p:cNvPr>
          <p:cNvSpPr txBox="1">
            <a:spLocks/>
          </p:cNvSpPr>
          <p:nvPr/>
        </p:nvSpPr>
        <p:spPr>
          <a:xfrm>
            <a:off x="890835" y="308252"/>
            <a:ext cx="7915318" cy="470420"/>
          </a:xfrm>
          <a:prstGeom prst="rect">
            <a:avLst/>
          </a:prstGeom>
        </p:spPr>
        <p:txBody>
          <a:bodyPr anchor="t">
            <a:normAutofit fontScale="92500" lnSpcReduction="10000"/>
          </a:bodyPr>
          <a:lstStyle>
            <a:defPPr>
              <a:defRPr lang="pt-B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65836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1316736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975104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2633472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3291840" algn="l" defTabSz="1316736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3950208" algn="l" defTabSz="1316736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4608576" algn="l" defTabSz="1316736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5266944" algn="l" defTabSz="1316736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 marL="0" marR="0" lvl="0" indent="0" algn="l" defTabSz="63495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778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RENOVACÃO AUTOMÁTICA </a:t>
            </a:r>
            <a:r>
              <a:rPr kumimoji="0" lang="pt-BR" sz="2778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– BALCÃO (Registro)</a:t>
            </a:r>
            <a:endParaRPr kumimoji="0" lang="pt-BR" sz="2778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13016486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" name="Objeto 29" hidden="1">
            <a:extLst>
              <a:ext uri="{FF2B5EF4-FFF2-40B4-BE49-F238E27FC236}">
                <a16:creationId xmlns:a16="http://schemas.microsoft.com/office/drawing/2014/main" id="{D55613F2-E582-42F7-A1ED-1C1B8BCF6101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103" y="1792"/>
          <a:ext cx="1103" cy="11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lide do think-cell" r:id="rId4" imgW="471" imgH="472" progId="TCLayout.ActiveDocument.1">
                  <p:embed/>
                </p:oleObj>
              </mc:Choice>
              <mc:Fallback>
                <p:oleObj name="Slide do think-cell" r:id="rId4" imgW="471" imgH="472" progId="TCLayout.ActiveDocument.1">
                  <p:embed/>
                  <p:pic>
                    <p:nvPicPr>
                      <p:cNvPr id="30" name="Objeto 29" hidden="1">
                        <a:extLst>
                          <a:ext uri="{FF2B5EF4-FFF2-40B4-BE49-F238E27FC236}">
                            <a16:creationId xmlns:a16="http://schemas.microsoft.com/office/drawing/2014/main" id="{D55613F2-E582-42F7-A1ED-1C1B8BCF610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03" y="1792"/>
                        <a:ext cx="1103" cy="110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4" name="Conector de Seta Reta 13">
            <a:extLst>
              <a:ext uri="{FF2B5EF4-FFF2-40B4-BE49-F238E27FC236}">
                <a16:creationId xmlns:a16="http://schemas.microsoft.com/office/drawing/2014/main" id="{5D00F33D-6C30-31ED-DD40-94CAAB94E9EF}"/>
              </a:ext>
            </a:extLst>
          </p:cNvPr>
          <p:cNvCxnSpPr>
            <a:cxnSpLocks/>
          </p:cNvCxnSpPr>
          <p:nvPr/>
        </p:nvCxnSpPr>
        <p:spPr>
          <a:xfrm>
            <a:off x="9073743" y="3782612"/>
            <a:ext cx="0" cy="1028853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EA1E18F4-953A-4293-EE1F-BE81F07700FB}"/>
              </a:ext>
            </a:extLst>
          </p:cNvPr>
          <p:cNvSpPr txBox="1"/>
          <p:nvPr/>
        </p:nvSpPr>
        <p:spPr>
          <a:xfrm>
            <a:off x="545674" y="1361008"/>
            <a:ext cx="4775352" cy="86177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2060"/>
            </a:solidFill>
            <a:prstDash val="sysDot"/>
          </a:ln>
        </p:spPr>
        <p:txBody>
          <a:bodyPr wrap="square" rtlCol="0">
            <a:spAutoFit/>
          </a:bodyPr>
          <a:lstStyle/>
          <a:p>
            <a:pPr marL="0" marR="0" lvl="0" indent="0" algn="l" defTabSz="6348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5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CENÁRIOS:</a:t>
            </a:r>
          </a:p>
          <a:p>
            <a:pPr marL="198425" marR="0" lvl="0" indent="-198425" algn="l" defTabSz="6348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125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Todas as renovações no Balcão </a:t>
            </a:r>
            <a:r>
              <a:rPr kumimoji="0" lang="pt-BR" sz="125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(AS-IS)</a:t>
            </a:r>
          </a:p>
          <a:p>
            <a:pPr marL="198425" marR="0" lvl="0" indent="-198425" algn="l" defTabSz="6348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125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Renovação no Balcão </a:t>
            </a:r>
            <a:r>
              <a:rPr kumimoji="0" lang="pt-BR" sz="1250" b="1" i="0" u="sng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FORA DA TAXA </a:t>
            </a:r>
            <a:r>
              <a:rPr kumimoji="0" lang="pt-BR" sz="125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de referência </a:t>
            </a:r>
            <a:r>
              <a:rPr kumimoji="0" lang="pt-BR" sz="125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(TO-BE)</a:t>
            </a:r>
          </a:p>
          <a:p>
            <a:pPr marL="198425" marR="0" lvl="0" indent="-198425" algn="l" defTabSz="6348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125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Renovação no Balcão antes da data limite de renovação </a:t>
            </a:r>
            <a:r>
              <a:rPr kumimoji="0" lang="pt-BR" sz="125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(TO-BE)</a:t>
            </a:r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2F42BB4E-D976-9E0A-A79E-50A6D6FA581A}"/>
              </a:ext>
            </a:extLst>
          </p:cNvPr>
          <p:cNvSpPr txBox="1"/>
          <p:nvPr/>
        </p:nvSpPr>
        <p:spPr>
          <a:xfrm>
            <a:off x="833600" y="713579"/>
            <a:ext cx="4512651" cy="391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348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944" b="1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CENÁRIO NAS RENOVAÇÕES</a:t>
            </a:r>
            <a:endParaRPr kumimoji="0" lang="pt-BR" sz="1944" b="0" i="0" u="none" strike="noStrike" kern="1200" cap="none" spc="0" normalizeH="0" baseline="0" noProof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4" name="Retângulo 23">
            <a:extLst>
              <a:ext uri="{FF2B5EF4-FFF2-40B4-BE49-F238E27FC236}">
                <a16:creationId xmlns:a16="http://schemas.microsoft.com/office/drawing/2014/main" id="{AE7A1588-5C7E-C330-3523-8A59E46A3139}"/>
              </a:ext>
            </a:extLst>
          </p:cNvPr>
          <p:cNvSpPr/>
          <p:nvPr/>
        </p:nvSpPr>
        <p:spPr>
          <a:xfrm>
            <a:off x="286643" y="3305235"/>
            <a:ext cx="1146157" cy="45716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34959" rtl="0" eaLnBrk="0" fontAlgn="base" latinLnBrk="0" hangingPunct="0">
              <a:lnSpc>
                <a:spcPts val="125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5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ADLaM Display" panose="020F0502020204030204" pitchFamily="2" charset="0"/>
                <a:cs typeface="ADLaM Display" panose="020F0502020204030204" pitchFamily="2" charset="0"/>
              </a:rPr>
              <a:t>PARTICIPANTE EXECUTOR</a:t>
            </a:r>
          </a:p>
        </p:txBody>
      </p:sp>
      <p:pic>
        <p:nvPicPr>
          <p:cNvPr id="25" name="Gráfico 24" descr="Banco com preenchimento sólido">
            <a:extLst>
              <a:ext uri="{FF2B5EF4-FFF2-40B4-BE49-F238E27FC236}">
                <a16:creationId xmlns:a16="http://schemas.microsoft.com/office/drawing/2014/main" id="{D06E9529-30DC-7C7C-9D75-7714004952F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410056" y="4806112"/>
            <a:ext cx="634954" cy="634954"/>
          </a:xfrm>
          <a:prstGeom prst="rect">
            <a:avLst/>
          </a:prstGeom>
        </p:spPr>
      </p:pic>
      <p:sp>
        <p:nvSpPr>
          <p:cNvPr id="26" name="Retângulo 25">
            <a:extLst>
              <a:ext uri="{FF2B5EF4-FFF2-40B4-BE49-F238E27FC236}">
                <a16:creationId xmlns:a16="http://schemas.microsoft.com/office/drawing/2014/main" id="{5789A876-504B-B170-974D-5CCAEC4013A3}"/>
              </a:ext>
            </a:extLst>
          </p:cNvPr>
          <p:cNvSpPr/>
          <p:nvPr/>
        </p:nvSpPr>
        <p:spPr>
          <a:xfrm>
            <a:off x="4360194" y="3491936"/>
            <a:ext cx="1160379" cy="45716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34959" rtl="0" eaLnBrk="0" fontAlgn="base" latinLnBrk="0" hangingPunct="0">
              <a:lnSpc>
                <a:spcPts val="125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5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ADLaM Display" panose="020F0502020204030204" pitchFamily="2" charset="0"/>
                <a:cs typeface="ADLaM Display" panose="020F0502020204030204" pitchFamily="2" charset="0"/>
              </a:rPr>
              <a:t>PARTICIPANTE CARRYING</a:t>
            </a:r>
          </a:p>
        </p:txBody>
      </p:sp>
      <p:sp>
        <p:nvSpPr>
          <p:cNvPr id="27" name="Retângulo 26">
            <a:extLst>
              <a:ext uri="{FF2B5EF4-FFF2-40B4-BE49-F238E27FC236}">
                <a16:creationId xmlns:a16="http://schemas.microsoft.com/office/drawing/2014/main" id="{6DC17C3B-D913-D9F6-0BC4-6F9BAE1A764D}"/>
              </a:ext>
            </a:extLst>
          </p:cNvPr>
          <p:cNvSpPr/>
          <p:nvPr/>
        </p:nvSpPr>
        <p:spPr>
          <a:xfrm>
            <a:off x="4360194" y="4196884"/>
            <a:ext cx="1160379" cy="45716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34959" rtl="0" eaLnBrk="0" fontAlgn="base" latinLnBrk="0" hangingPunct="0">
              <a:lnSpc>
                <a:spcPts val="125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5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ADLaM Display" panose="020F0502020204030204" pitchFamily="2" charset="0"/>
                <a:cs typeface="ADLaM Display" panose="020F0502020204030204" pitchFamily="2" charset="0"/>
              </a:rPr>
              <a:t>EXECUTOR</a:t>
            </a:r>
          </a:p>
          <a:p>
            <a:pPr marL="0" marR="0" lvl="0" indent="0" algn="ctr" defTabSz="634959" rtl="0" eaLnBrk="0" fontAlgn="base" latinLnBrk="0" hangingPunct="0">
              <a:lnSpc>
                <a:spcPts val="125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5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ADLaM Display" panose="020F0502020204030204" pitchFamily="2" charset="0"/>
                <a:cs typeface="ADLaM Display" panose="020F0502020204030204" pitchFamily="2" charset="0"/>
              </a:rPr>
              <a:t>CONTRAPARTE</a:t>
            </a:r>
          </a:p>
        </p:txBody>
      </p:sp>
      <p:sp>
        <p:nvSpPr>
          <p:cNvPr id="28" name="Retângulo 27">
            <a:extLst>
              <a:ext uri="{FF2B5EF4-FFF2-40B4-BE49-F238E27FC236}">
                <a16:creationId xmlns:a16="http://schemas.microsoft.com/office/drawing/2014/main" id="{F14E6764-4E2B-0110-EE85-D522B487FDA1}"/>
              </a:ext>
            </a:extLst>
          </p:cNvPr>
          <p:cNvSpPr/>
          <p:nvPr/>
        </p:nvSpPr>
        <p:spPr>
          <a:xfrm>
            <a:off x="4360194" y="4898807"/>
            <a:ext cx="1160379" cy="45716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34959" rtl="0" eaLnBrk="0" fontAlgn="base" latinLnBrk="0" hangingPunct="0">
              <a:lnSpc>
                <a:spcPts val="125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5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ADLaM Display" panose="020F0502020204030204" pitchFamily="2" charset="0"/>
                <a:cs typeface="ADLaM Display" panose="020F0502020204030204" pitchFamily="2" charset="0"/>
              </a:rPr>
              <a:t>CARRYING</a:t>
            </a:r>
          </a:p>
          <a:p>
            <a:pPr marL="0" marR="0" lvl="0" indent="0" algn="ctr" defTabSz="634959" rtl="0" eaLnBrk="0" fontAlgn="base" latinLnBrk="0" hangingPunct="0">
              <a:lnSpc>
                <a:spcPts val="125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5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ADLaM Display" panose="020F0502020204030204" pitchFamily="2" charset="0"/>
                <a:cs typeface="ADLaM Display" panose="020F0502020204030204" pitchFamily="2" charset="0"/>
              </a:rPr>
              <a:t>CONTRAPARTE</a:t>
            </a:r>
          </a:p>
        </p:txBody>
      </p:sp>
      <p:sp>
        <p:nvSpPr>
          <p:cNvPr id="29" name="Retângulo 28">
            <a:extLst>
              <a:ext uri="{FF2B5EF4-FFF2-40B4-BE49-F238E27FC236}">
                <a16:creationId xmlns:a16="http://schemas.microsoft.com/office/drawing/2014/main" id="{C36A97C0-E69D-39E0-CD11-A8CA8785E2E4}"/>
              </a:ext>
            </a:extLst>
          </p:cNvPr>
          <p:cNvSpPr/>
          <p:nvPr/>
        </p:nvSpPr>
        <p:spPr>
          <a:xfrm>
            <a:off x="4360194" y="5600731"/>
            <a:ext cx="1160379" cy="45716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34959" rtl="0" eaLnBrk="0" fontAlgn="base" latinLnBrk="0" hangingPunct="0">
              <a:lnSpc>
                <a:spcPts val="125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5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ADLaM Display" panose="020F0502020204030204" pitchFamily="2" charset="0"/>
                <a:cs typeface="ADLaM Display" panose="020F0502020204030204" pitchFamily="2" charset="0"/>
              </a:rPr>
              <a:t>CUSTÓDIA</a:t>
            </a:r>
          </a:p>
          <a:p>
            <a:pPr marL="0" marR="0" lvl="0" indent="0" algn="ctr" defTabSz="634959" rtl="0" eaLnBrk="0" fontAlgn="base" latinLnBrk="0" hangingPunct="0">
              <a:lnSpc>
                <a:spcPts val="125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5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ADLaM Display" panose="020F0502020204030204" pitchFamily="2" charset="0"/>
                <a:cs typeface="ADLaM Display" panose="020F0502020204030204" pitchFamily="2" charset="0"/>
              </a:rPr>
              <a:t>CONTRAPARTE</a:t>
            </a:r>
          </a:p>
        </p:txBody>
      </p:sp>
      <p:sp>
        <p:nvSpPr>
          <p:cNvPr id="31" name="Retângulo 30">
            <a:extLst>
              <a:ext uri="{FF2B5EF4-FFF2-40B4-BE49-F238E27FC236}">
                <a16:creationId xmlns:a16="http://schemas.microsoft.com/office/drawing/2014/main" id="{60C25194-2893-2635-3F47-8C06600EE609}"/>
              </a:ext>
            </a:extLst>
          </p:cNvPr>
          <p:cNvSpPr/>
          <p:nvPr/>
        </p:nvSpPr>
        <p:spPr>
          <a:xfrm>
            <a:off x="4360194" y="2785078"/>
            <a:ext cx="1160379" cy="45716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34959" rtl="0" eaLnBrk="0" fontAlgn="base" latinLnBrk="0" hangingPunct="0">
              <a:lnSpc>
                <a:spcPts val="125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5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ADLaM Display" panose="020F0502020204030204" pitchFamily="2" charset="0"/>
                <a:cs typeface="ADLaM Display" panose="020F0502020204030204" pitchFamily="2" charset="0"/>
              </a:rPr>
              <a:t>CUSTÓDIA</a:t>
            </a:r>
          </a:p>
        </p:txBody>
      </p:sp>
      <p:sp>
        <p:nvSpPr>
          <p:cNvPr id="32" name="Retângulo 31">
            <a:extLst>
              <a:ext uri="{FF2B5EF4-FFF2-40B4-BE49-F238E27FC236}">
                <a16:creationId xmlns:a16="http://schemas.microsoft.com/office/drawing/2014/main" id="{53E880A7-E7AA-0CA4-4812-E56B1ABE1A1C}"/>
              </a:ext>
            </a:extLst>
          </p:cNvPr>
          <p:cNvSpPr/>
          <p:nvPr/>
        </p:nvSpPr>
        <p:spPr>
          <a:xfrm>
            <a:off x="2183118" y="3325449"/>
            <a:ext cx="1146157" cy="45716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34959" rtl="0" eaLnBrk="0" fontAlgn="base" latinLnBrk="0" hangingPunct="0">
              <a:lnSpc>
                <a:spcPts val="125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5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ADLaM Display" panose="020F0502020204030204" pitchFamily="2" charset="0"/>
                <a:cs typeface="ADLaM Display" panose="020F0502020204030204" pitchFamily="2" charset="0"/>
              </a:rPr>
              <a:t>GESTOR</a:t>
            </a:r>
          </a:p>
        </p:txBody>
      </p:sp>
      <p:sp>
        <p:nvSpPr>
          <p:cNvPr id="33" name="Seta: Curva para a Direita 32">
            <a:extLst>
              <a:ext uri="{FF2B5EF4-FFF2-40B4-BE49-F238E27FC236}">
                <a16:creationId xmlns:a16="http://schemas.microsoft.com/office/drawing/2014/main" id="{47DA488E-F84F-36DD-95B7-EED941B495F5}"/>
              </a:ext>
            </a:extLst>
          </p:cNvPr>
          <p:cNvSpPr/>
          <p:nvPr/>
        </p:nvSpPr>
        <p:spPr>
          <a:xfrm rot="16200000">
            <a:off x="1752552" y="3516497"/>
            <a:ext cx="257337" cy="938803"/>
          </a:xfrm>
          <a:prstGeom prst="curvedRightArrow">
            <a:avLst>
              <a:gd name="adj1" fmla="val 25000"/>
              <a:gd name="adj2" fmla="val 87307"/>
              <a:gd name="adj3" fmla="val 25000"/>
            </a:avLst>
          </a:prstGeom>
          <a:solidFill>
            <a:srgbClr val="00206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3495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t-BR" sz="1250" b="0" i="0" u="none" strike="noStrike" kern="1200" cap="none" spc="0" normalizeH="0" baseline="0" noProof="0">
              <a:ln>
                <a:noFill/>
              </a:ln>
              <a:solidFill>
                <a:srgbClr val="5A5F5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4" name="Seta: Curva para a Direita 33">
            <a:extLst>
              <a:ext uri="{FF2B5EF4-FFF2-40B4-BE49-F238E27FC236}">
                <a16:creationId xmlns:a16="http://schemas.microsoft.com/office/drawing/2014/main" id="{5CDF6ADC-4B58-B039-2B00-760DFE2D314D}"/>
              </a:ext>
            </a:extLst>
          </p:cNvPr>
          <p:cNvSpPr/>
          <p:nvPr/>
        </p:nvSpPr>
        <p:spPr>
          <a:xfrm rot="5400000">
            <a:off x="1700623" y="2657837"/>
            <a:ext cx="257337" cy="938803"/>
          </a:xfrm>
          <a:prstGeom prst="curvedRightArrow">
            <a:avLst>
              <a:gd name="adj1" fmla="val 25000"/>
              <a:gd name="adj2" fmla="val 87307"/>
              <a:gd name="adj3" fmla="val 25000"/>
            </a:avLst>
          </a:prstGeom>
          <a:solidFill>
            <a:srgbClr val="00206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3495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t-BR" sz="1250" b="0" i="0" u="none" strike="noStrike" kern="1200" cap="none" spc="0" normalizeH="0" baseline="0" noProof="0">
              <a:ln>
                <a:noFill/>
              </a:ln>
              <a:solidFill>
                <a:srgbClr val="5A5F5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5" name="CaixaDeTexto 34">
            <a:extLst>
              <a:ext uri="{FF2B5EF4-FFF2-40B4-BE49-F238E27FC236}">
                <a16:creationId xmlns:a16="http://schemas.microsoft.com/office/drawing/2014/main" id="{B331D89F-72DA-A538-0B66-FA8BA3B2C5F1}"/>
              </a:ext>
            </a:extLst>
          </p:cNvPr>
          <p:cNvSpPr txBox="1"/>
          <p:nvPr/>
        </p:nvSpPr>
        <p:spPr>
          <a:xfrm>
            <a:off x="888203" y="4157948"/>
            <a:ext cx="1789523" cy="759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34830" rtl="0" eaLnBrk="0" fontAlgn="base" latinLnBrk="0" hangingPunct="0">
              <a:lnSpc>
                <a:spcPts val="1319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sz="1250" b="1" dirty="0">
                <a:solidFill>
                  <a:srgbClr val="002060"/>
                </a:solidFill>
                <a:latin typeface="Calibri" panose="020F0502020204030204" pitchFamily="34" charset="0"/>
              </a:rPr>
              <a:t>Executor i</a:t>
            </a:r>
            <a:r>
              <a:rPr kumimoji="0" lang="pt-BR" sz="125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nforma</a:t>
            </a:r>
            <a:r>
              <a:rPr kumimoji="0" lang="pt-BR" sz="125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contratos que irão vencer e taxa de referência para renovar</a:t>
            </a:r>
          </a:p>
        </p:txBody>
      </p:sp>
      <p:sp>
        <p:nvSpPr>
          <p:cNvPr id="36" name="CaixaDeTexto 35">
            <a:extLst>
              <a:ext uri="{FF2B5EF4-FFF2-40B4-BE49-F238E27FC236}">
                <a16:creationId xmlns:a16="http://schemas.microsoft.com/office/drawing/2014/main" id="{24CC08F3-CA21-5F21-2621-CAA3C3CC52E9}"/>
              </a:ext>
            </a:extLst>
          </p:cNvPr>
          <p:cNvSpPr txBox="1"/>
          <p:nvPr/>
        </p:nvSpPr>
        <p:spPr>
          <a:xfrm>
            <a:off x="1949056" y="2527243"/>
            <a:ext cx="1763028" cy="759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34830" rtl="0" eaLnBrk="0" fontAlgn="base" latinLnBrk="0" hangingPunct="0">
              <a:lnSpc>
                <a:spcPts val="1319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sz="1250" b="1" u="sng" dirty="0">
                <a:solidFill>
                  <a:srgbClr val="002060"/>
                </a:solidFill>
                <a:latin typeface="Calibri" panose="020F0502020204030204" pitchFamily="34" charset="0"/>
              </a:rPr>
              <a:t>Gestor e</a:t>
            </a:r>
            <a:r>
              <a:rPr kumimoji="0" lang="pt-BR" sz="1250" b="1" i="0" u="sng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nvia</a:t>
            </a:r>
            <a:r>
              <a:rPr kumimoji="0" lang="pt-BR" sz="125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pt-BR" sz="1250" b="1" i="0" u="sng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instruções</a:t>
            </a:r>
            <a:r>
              <a:rPr kumimoji="0" lang="pt-BR" sz="125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pt-BR" sz="125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dos contratos que irá renovar e a respectiva taxa </a:t>
            </a:r>
          </a:p>
        </p:txBody>
      </p:sp>
      <p:sp>
        <p:nvSpPr>
          <p:cNvPr id="37" name="Seta: Curva para a Direita 36">
            <a:extLst>
              <a:ext uri="{FF2B5EF4-FFF2-40B4-BE49-F238E27FC236}">
                <a16:creationId xmlns:a16="http://schemas.microsoft.com/office/drawing/2014/main" id="{7125B181-D318-577D-E837-8D947353D136}"/>
              </a:ext>
            </a:extLst>
          </p:cNvPr>
          <p:cNvSpPr/>
          <p:nvPr/>
        </p:nvSpPr>
        <p:spPr>
          <a:xfrm rot="14865678" flipH="1">
            <a:off x="3745737" y="2490633"/>
            <a:ext cx="257337" cy="938803"/>
          </a:xfrm>
          <a:prstGeom prst="curvedRightArrow">
            <a:avLst>
              <a:gd name="adj1" fmla="val 25000"/>
              <a:gd name="adj2" fmla="val 87307"/>
              <a:gd name="adj3" fmla="val 25000"/>
            </a:avLst>
          </a:prstGeom>
          <a:solidFill>
            <a:srgbClr val="00206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3495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t-BR" sz="1250" b="0" i="0" u="none" strike="noStrike" kern="1200" cap="none" spc="0" normalizeH="0" baseline="0" noProof="0">
              <a:ln>
                <a:noFill/>
              </a:ln>
              <a:solidFill>
                <a:srgbClr val="5A5F5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38" name="Conector de Seta Reta 37">
            <a:extLst>
              <a:ext uri="{FF2B5EF4-FFF2-40B4-BE49-F238E27FC236}">
                <a16:creationId xmlns:a16="http://schemas.microsoft.com/office/drawing/2014/main" id="{E3CC3589-31F3-0C9C-67A7-323D0F978D01}"/>
              </a:ext>
            </a:extLst>
          </p:cNvPr>
          <p:cNvCxnSpPr>
            <a:cxnSpLocks/>
          </p:cNvCxnSpPr>
          <p:nvPr/>
        </p:nvCxnSpPr>
        <p:spPr>
          <a:xfrm>
            <a:off x="2726067" y="3782612"/>
            <a:ext cx="0" cy="1028853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CaixaDeTexto 38">
            <a:extLst>
              <a:ext uri="{FF2B5EF4-FFF2-40B4-BE49-F238E27FC236}">
                <a16:creationId xmlns:a16="http://schemas.microsoft.com/office/drawing/2014/main" id="{077BE49F-7E34-F65C-96C7-672F6886B994}"/>
              </a:ext>
            </a:extLst>
          </p:cNvPr>
          <p:cNvSpPr txBox="1"/>
          <p:nvPr/>
        </p:nvSpPr>
        <p:spPr>
          <a:xfrm>
            <a:off x="2198234" y="5347888"/>
            <a:ext cx="1055665" cy="2596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34830" rtl="0" eaLnBrk="0" fontAlgn="base" latinLnBrk="0" hangingPunct="0">
              <a:lnSpc>
                <a:spcPts val="1319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5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B3 (RTC)</a:t>
            </a:r>
            <a:endParaRPr kumimoji="0" lang="pt-BR" sz="125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0" name="CaixaDeTexto 39">
            <a:extLst>
              <a:ext uri="{FF2B5EF4-FFF2-40B4-BE49-F238E27FC236}">
                <a16:creationId xmlns:a16="http://schemas.microsoft.com/office/drawing/2014/main" id="{0D7A7CE2-3C3C-D4F6-3F0B-06338617EC89}"/>
              </a:ext>
            </a:extLst>
          </p:cNvPr>
          <p:cNvSpPr txBox="1"/>
          <p:nvPr/>
        </p:nvSpPr>
        <p:spPr>
          <a:xfrm>
            <a:off x="173089" y="2663365"/>
            <a:ext cx="1386770" cy="59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34830" rtl="0" eaLnBrk="0" fontAlgn="base" latinLnBrk="0" hangingPunct="0">
              <a:lnSpc>
                <a:spcPts val="1319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5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Executor </a:t>
            </a:r>
            <a:r>
              <a:rPr kumimoji="0" lang="pt-BR" sz="1250" b="1" i="0" u="sng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INSTRUI</a:t>
            </a:r>
            <a:r>
              <a:rPr kumimoji="0" lang="pt-BR" sz="125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as renovações</a:t>
            </a:r>
            <a:r>
              <a:rPr kumimoji="0" lang="pt-BR" sz="125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no sistema</a:t>
            </a:r>
          </a:p>
        </p:txBody>
      </p:sp>
      <p:sp>
        <p:nvSpPr>
          <p:cNvPr id="41" name="CaixaDeTexto 40">
            <a:extLst>
              <a:ext uri="{FF2B5EF4-FFF2-40B4-BE49-F238E27FC236}">
                <a16:creationId xmlns:a16="http://schemas.microsoft.com/office/drawing/2014/main" id="{D0460430-E978-90C2-AEEB-3755410CCAF9}"/>
              </a:ext>
            </a:extLst>
          </p:cNvPr>
          <p:cNvSpPr txBox="1"/>
          <p:nvPr/>
        </p:nvSpPr>
        <p:spPr>
          <a:xfrm>
            <a:off x="1301459" y="3909562"/>
            <a:ext cx="1055665" cy="273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34830" rtl="0" eaLnBrk="0" fontAlgn="base" latinLnBrk="0" hangingPunct="0">
              <a:lnSpc>
                <a:spcPts val="1319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67" b="1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1</a:t>
            </a:r>
            <a:endParaRPr kumimoji="0" lang="pt-BR" sz="1250" b="0" i="0" u="none" strike="noStrike" kern="1200" cap="none" spc="0" normalizeH="0" baseline="0" noProof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2" name="CaixaDeTexto 41">
            <a:extLst>
              <a:ext uri="{FF2B5EF4-FFF2-40B4-BE49-F238E27FC236}">
                <a16:creationId xmlns:a16="http://schemas.microsoft.com/office/drawing/2014/main" id="{D3835E28-4FAB-9C7F-C0C4-9FF5C1F44D05}"/>
              </a:ext>
            </a:extLst>
          </p:cNvPr>
          <p:cNvSpPr txBox="1"/>
          <p:nvPr/>
        </p:nvSpPr>
        <p:spPr>
          <a:xfrm>
            <a:off x="1338062" y="2807757"/>
            <a:ext cx="1055665" cy="273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34830" rtl="0" eaLnBrk="0" fontAlgn="base" latinLnBrk="0" hangingPunct="0">
              <a:lnSpc>
                <a:spcPts val="1319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67" b="1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</a:t>
            </a:r>
            <a:endParaRPr kumimoji="0" lang="pt-BR" sz="1250" b="0" i="0" u="none" strike="noStrike" kern="1200" cap="none" spc="0" normalizeH="0" baseline="0" noProof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3" name="CaixaDeTexto 42">
            <a:extLst>
              <a:ext uri="{FF2B5EF4-FFF2-40B4-BE49-F238E27FC236}">
                <a16:creationId xmlns:a16="http://schemas.microsoft.com/office/drawing/2014/main" id="{E836C6F7-0C0D-3282-AEA7-83A564B62F7E}"/>
              </a:ext>
            </a:extLst>
          </p:cNvPr>
          <p:cNvSpPr txBox="1"/>
          <p:nvPr/>
        </p:nvSpPr>
        <p:spPr>
          <a:xfrm>
            <a:off x="3267414" y="2650127"/>
            <a:ext cx="1055665" cy="273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34830" rtl="0" eaLnBrk="0" fontAlgn="base" latinLnBrk="0" hangingPunct="0">
              <a:lnSpc>
                <a:spcPts val="1319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67" b="1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</a:t>
            </a:r>
            <a:endParaRPr kumimoji="0" lang="pt-BR" sz="1250" b="0" i="0" u="none" strike="noStrike" kern="1200" cap="none" spc="0" normalizeH="0" baseline="0" noProof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4" name="CaixaDeTexto 43">
            <a:extLst>
              <a:ext uri="{FF2B5EF4-FFF2-40B4-BE49-F238E27FC236}">
                <a16:creationId xmlns:a16="http://schemas.microsoft.com/office/drawing/2014/main" id="{88EABAD7-5C0A-83FB-73E4-0084EF05CC90}"/>
              </a:ext>
            </a:extLst>
          </p:cNvPr>
          <p:cNvSpPr txBox="1"/>
          <p:nvPr/>
        </p:nvSpPr>
        <p:spPr>
          <a:xfrm>
            <a:off x="-77406" y="2662872"/>
            <a:ext cx="615897" cy="273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34830" rtl="0" eaLnBrk="0" fontAlgn="base" latinLnBrk="0" hangingPunct="0">
              <a:lnSpc>
                <a:spcPts val="1319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67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3</a:t>
            </a:r>
            <a:endParaRPr kumimoji="0" lang="pt-BR" sz="1250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5" name="CaixaDeTexto 44">
            <a:extLst>
              <a:ext uri="{FF2B5EF4-FFF2-40B4-BE49-F238E27FC236}">
                <a16:creationId xmlns:a16="http://schemas.microsoft.com/office/drawing/2014/main" id="{0D2D1850-12D5-F793-5D38-7A36E4D56AB9}"/>
              </a:ext>
            </a:extLst>
          </p:cNvPr>
          <p:cNvSpPr txBox="1"/>
          <p:nvPr/>
        </p:nvSpPr>
        <p:spPr>
          <a:xfrm>
            <a:off x="3963882" y="3806725"/>
            <a:ext cx="631066" cy="273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34830" rtl="0" eaLnBrk="0" fontAlgn="base" latinLnBrk="0" hangingPunct="0">
              <a:lnSpc>
                <a:spcPts val="1319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67" b="1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4</a:t>
            </a:r>
            <a:endParaRPr kumimoji="0" lang="pt-BR" sz="1250" b="0" i="0" u="none" strike="noStrike" kern="1200" cap="none" spc="0" normalizeH="0" baseline="0" noProof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cxnSp>
        <p:nvCxnSpPr>
          <p:cNvPr id="46" name="Conector de Seta Reta 45">
            <a:extLst>
              <a:ext uri="{FF2B5EF4-FFF2-40B4-BE49-F238E27FC236}">
                <a16:creationId xmlns:a16="http://schemas.microsoft.com/office/drawing/2014/main" id="{955DEEF0-519E-486B-C420-8B9FA3084606}"/>
              </a:ext>
            </a:extLst>
          </p:cNvPr>
          <p:cNvCxnSpPr>
            <a:cxnSpLocks/>
          </p:cNvCxnSpPr>
          <p:nvPr/>
        </p:nvCxnSpPr>
        <p:spPr>
          <a:xfrm flipH="1">
            <a:off x="3789211" y="3315446"/>
            <a:ext cx="570983" cy="1722840"/>
          </a:xfrm>
          <a:prstGeom prst="straightConnector1">
            <a:avLst/>
          </a:prstGeom>
          <a:ln>
            <a:solidFill>
              <a:srgbClr val="002060"/>
            </a:solidFill>
            <a:prstDash val="lg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Conector de Seta Reta 46">
            <a:extLst>
              <a:ext uri="{FF2B5EF4-FFF2-40B4-BE49-F238E27FC236}">
                <a16:creationId xmlns:a16="http://schemas.microsoft.com/office/drawing/2014/main" id="{E2508666-97A5-341E-BA93-F24E9BF6CFFB}"/>
              </a:ext>
            </a:extLst>
          </p:cNvPr>
          <p:cNvCxnSpPr>
            <a:cxnSpLocks/>
          </p:cNvCxnSpPr>
          <p:nvPr/>
        </p:nvCxnSpPr>
        <p:spPr>
          <a:xfrm flipH="1">
            <a:off x="2933351" y="5166567"/>
            <a:ext cx="857266" cy="0"/>
          </a:xfrm>
          <a:prstGeom prst="straightConnector1">
            <a:avLst/>
          </a:prstGeom>
          <a:ln>
            <a:solidFill>
              <a:srgbClr val="002060"/>
            </a:solidFill>
            <a:prstDash val="lg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CaixaDeTexto 47">
            <a:extLst>
              <a:ext uri="{FF2B5EF4-FFF2-40B4-BE49-F238E27FC236}">
                <a16:creationId xmlns:a16="http://schemas.microsoft.com/office/drawing/2014/main" id="{68578BF8-B2FE-E67B-6AE5-3D70197C3217}"/>
              </a:ext>
            </a:extLst>
          </p:cNvPr>
          <p:cNvSpPr txBox="1"/>
          <p:nvPr/>
        </p:nvSpPr>
        <p:spPr>
          <a:xfrm>
            <a:off x="3963882" y="4508495"/>
            <a:ext cx="631066" cy="273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34830" rtl="0" eaLnBrk="0" fontAlgn="base" latinLnBrk="0" hangingPunct="0">
              <a:lnSpc>
                <a:spcPts val="1319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67" b="1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5</a:t>
            </a:r>
            <a:endParaRPr kumimoji="0" lang="pt-BR" sz="1250" b="0" i="0" u="none" strike="noStrike" kern="1200" cap="none" spc="0" normalizeH="0" baseline="0" noProof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9" name="CaixaDeTexto 48">
            <a:extLst>
              <a:ext uri="{FF2B5EF4-FFF2-40B4-BE49-F238E27FC236}">
                <a16:creationId xmlns:a16="http://schemas.microsoft.com/office/drawing/2014/main" id="{8BE7A8AA-97E6-EFB1-8278-798BE141D037}"/>
              </a:ext>
            </a:extLst>
          </p:cNvPr>
          <p:cNvSpPr txBox="1"/>
          <p:nvPr/>
        </p:nvSpPr>
        <p:spPr>
          <a:xfrm>
            <a:off x="2883581" y="4785230"/>
            <a:ext cx="978706" cy="4263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34830" rtl="0" eaLnBrk="0" fontAlgn="base" latinLnBrk="0" hangingPunct="0">
              <a:lnSpc>
                <a:spcPts val="1319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5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Aprova renovações</a:t>
            </a:r>
          </a:p>
        </p:txBody>
      </p:sp>
      <p:cxnSp>
        <p:nvCxnSpPr>
          <p:cNvPr id="50" name="Conector de Seta Reta 49">
            <a:extLst>
              <a:ext uri="{FF2B5EF4-FFF2-40B4-BE49-F238E27FC236}">
                <a16:creationId xmlns:a16="http://schemas.microsoft.com/office/drawing/2014/main" id="{0BCA8FA3-925E-24AB-6F33-5C20DAACABC8}"/>
              </a:ext>
            </a:extLst>
          </p:cNvPr>
          <p:cNvCxnSpPr>
            <a:cxnSpLocks/>
          </p:cNvCxnSpPr>
          <p:nvPr/>
        </p:nvCxnSpPr>
        <p:spPr>
          <a:xfrm flipH="1">
            <a:off x="3846647" y="4669364"/>
            <a:ext cx="500296" cy="432953"/>
          </a:xfrm>
          <a:prstGeom prst="straightConnector1">
            <a:avLst/>
          </a:prstGeom>
          <a:ln>
            <a:solidFill>
              <a:srgbClr val="002060"/>
            </a:solidFill>
            <a:prstDash val="lg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Conector de Seta Reta 50">
            <a:extLst>
              <a:ext uri="{FF2B5EF4-FFF2-40B4-BE49-F238E27FC236}">
                <a16:creationId xmlns:a16="http://schemas.microsoft.com/office/drawing/2014/main" id="{34368208-CE6C-BABA-4EC8-AB485215985D}"/>
              </a:ext>
            </a:extLst>
          </p:cNvPr>
          <p:cNvCxnSpPr>
            <a:cxnSpLocks/>
          </p:cNvCxnSpPr>
          <p:nvPr/>
        </p:nvCxnSpPr>
        <p:spPr>
          <a:xfrm flipH="1">
            <a:off x="3858970" y="5154615"/>
            <a:ext cx="487974" cy="11952"/>
          </a:xfrm>
          <a:prstGeom prst="straightConnector1">
            <a:avLst/>
          </a:prstGeom>
          <a:ln>
            <a:solidFill>
              <a:srgbClr val="002060"/>
            </a:solidFill>
            <a:prstDash val="lg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Conector de Seta Reta 51">
            <a:extLst>
              <a:ext uri="{FF2B5EF4-FFF2-40B4-BE49-F238E27FC236}">
                <a16:creationId xmlns:a16="http://schemas.microsoft.com/office/drawing/2014/main" id="{1B550271-7F2C-FA43-9EDE-F0C5D43EDF7F}"/>
              </a:ext>
            </a:extLst>
          </p:cNvPr>
          <p:cNvCxnSpPr>
            <a:cxnSpLocks/>
          </p:cNvCxnSpPr>
          <p:nvPr/>
        </p:nvCxnSpPr>
        <p:spPr>
          <a:xfrm flipH="1" flipV="1">
            <a:off x="3853330" y="5247853"/>
            <a:ext cx="471084" cy="600495"/>
          </a:xfrm>
          <a:prstGeom prst="straightConnector1">
            <a:avLst/>
          </a:prstGeom>
          <a:ln>
            <a:solidFill>
              <a:srgbClr val="002060"/>
            </a:solidFill>
            <a:prstDash val="lg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Conector de Seta Reta 52">
            <a:extLst>
              <a:ext uri="{FF2B5EF4-FFF2-40B4-BE49-F238E27FC236}">
                <a16:creationId xmlns:a16="http://schemas.microsoft.com/office/drawing/2014/main" id="{E39593BE-D81E-ED32-A702-46ACB1D4F73C}"/>
              </a:ext>
            </a:extLst>
          </p:cNvPr>
          <p:cNvCxnSpPr>
            <a:cxnSpLocks/>
          </p:cNvCxnSpPr>
          <p:nvPr/>
        </p:nvCxnSpPr>
        <p:spPr>
          <a:xfrm flipH="1">
            <a:off x="3881316" y="3970245"/>
            <a:ext cx="474192" cy="1023027"/>
          </a:xfrm>
          <a:prstGeom prst="straightConnector1">
            <a:avLst/>
          </a:prstGeom>
          <a:ln>
            <a:solidFill>
              <a:srgbClr val="002060"/>
            </a:solidFill>
            <a:prstDash val="lg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CaixaDeTexto 53">
            <a:extLst>
              <a:ext uri="{FF2B5EF4-FFF2-40B4-BE49-F238E27FC236}">
                <a16:creationId xmlns:a16="http://schemas.microsoft.com/office/drawing/2014/main" id="{B85A6CB9-4479-AA8C-4289-BCE465680516}"/>
              </a:ext>
            </a:extLst>
          </p:cNvPr>
          <p:cNvSpPr txBox="1"/>
          <p:nvPr/>
        </p:nvSpPr>
        <p:spPr>
          <a:xfrm>
            <a:off x="4072934" y="4955416"/>
            <a:ext cx="405310" cy="273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34830" rtl="0" eaLnBrk="0" fontAlgn="base" latinLnBrk="0" hangingPunct="0">
              <a:lnSpc>
                <a:spcPts val="1319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67" b="1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6</a:t>
            </a:r>
            <a:endParaRPr kumimoji="0" lang="pt-BR" sz="1250" b="0" i="0" u="none" strike="noStrike" kern="1200" cap="none" spc="0" normalizeH="0" baseline="0" noProof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5" name="CaixaDeTexto 54">
            <a:extLst>
              <a:ext uri="{FF2B5EF4-FFF2-40B4-BE49-F238E27FC236}">
                <a16:creationId xmlns:a16="http://schemas.microsoft.com/office/drawing/2014/main" id="{FCEAD1D4-9DBC-55E5-8874-0937702441C2}"/>
              </a:ext>
            </a:extLst>
          </p:cNvPr>
          <p:cNvSpPr txBox="1"/>
          <p:nvPr/>
        </p:nvSpPr>
        <p:spPr>
          <a:xfrm>
            <a:off x="3963882" y="5548100"/>
            <a:ext cx="631066" cy="273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34830" rtl="0" eaLnBrk="0" fontAlgn="base" latinLnBrk="0" hangingPunct="0">
              <a:lnSpc>
                <a:spcPts val="1319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67" b="1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8</a:t>
            </a:r>
            <a:endParaRPr kumimoji="0" lang="pt-BR" sz="1250" b="0" i="0" u="none" strike="noStrike" kern="1200" cap="none" spc="0" normalizeH="0" baseline="0" noProof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6" name="CaixaDeTexto 55">
            <a:extLst>
              <a:ext uri="{FF2B5EF4-FFF2-40B4-BE49-F238E27FC236}">
                <a16:creationId xmlns:a16="http://schemas.microsoft.com/office/drawing/2014/main" id="{7308C888-0372-455D-ECE7-E0309B409A71}"/>
              </a:ext>
            </a:extLst>
          </p:cNvPr>
          <p:cNvSpPr txBox="1"/>
          <p:nvPr/>
        </p:nvSpPr>
        <p:spPr>
          <a:xfrm>
            <a:off x="3953288" y="3277400"/>
            <a:ext cx="631066" cy="273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34830" rtl="0" eaLnBrk="0" fontAlgn="base" latinLnBrk="0" hangingPunct="0">
              <a:lnSpc>
                <a:spcPts val="1319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67" b="1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7</a:t>
            </a:r>
            <a:endParaRPr kumimoji="0" lang="pt-BR" sz="1250" b="0" i="0" u="none" strike="noStrike" kern="1200" cap="none" spc="0" normalizeH="0" baseline="0" noProof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7" name="Retângulo 56">
            <a:extLst>
              <a:ext uri="{FF2B5EF4-FFF2-40B4-BE49-F238E27FC236}">
                <a16:creationId xmlns:a16="http://schemas.microsoft.com/office/drawing/2014/main" id="{E6DC5D8D-610D-861D-EBB7-1EC9DDBB766C}"/>
              </a:ext>
            </a:extLst>
          </p:cNvPr>
          <p:cNvSpPr/>
          <p:nvPr/>
        </p:nvSpPr>
        <p:spPr>
          <a:xfrm>
            <a:off x="6634319" y="3305235"/>
            <a:ext cx="1146157" cy="45716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34959" rtl="0" eaLnBrk="0" fontAlgn="base" latinLnBrk="0" hangingPunct="0">
              <a:lnSpc>
                <a:spcPts val="125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5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ADLaM Display" panose="020F0502020204030204" pitchFamily="2" charset="0"/>
                <a:cs typeface="ADLaM Display" panose="020F0502020204030204" pitchFamily="2" charset="0"/>
              </a:rPr>
              <a:t>PARTICIPANTE EXECUTOR</a:t>
            </a:r>
          </a:p>
        </p:txBody>
      </p:sp>
      <p:sp>
        <p:nvSpPr>
          <p:cNvPr id="58" name="Retângulo 57">
            <a:extLst>
              <a:ext uri="{FF2B5EF4-FFF2-40B4-BE49-F238E27FC236}">
                <a16:creationId xmlns:a16="http://schemas.microsoft.com/office/drawing/2014/main" id="{9B797AAF-9AD0-05D5-A0E5-D0AEF55729C2}"/>
              </a:ext>
            </a:extLst>
          </p:cNvPr>
          <p:cNvSpPr/>
          <p:nvPr/>
        </p:nvSpPr>
        <p:spPr>
          <a:xfrm>
            <a:off x="10707870" y="3491936"/>
            <a:ext cx="1160379" cy="45716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34959" rtl="0" eaLnBrk="0" fontAlgn="base" latinLnBrk="0" hangingPunct="0">
              <a:lnSpc>
                <a:spcPts val="125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5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ADLaM Display" panose="020F0502020204030204" pitchFamily="2" charset="0"/>
                <a:cs typeface="ADLaM Display" panose="020F0502020204030204" pitchFamily="2" charset="0"/>
              </a:rPr>
              <a:t>PARTICIPANTE CARRYING</a:t>
            </a:r>
          </a:p>
        </p:txBody>
      </p:sp>
      <p:sp>
        <p:nvSpPr>
          <p:cNvPr id="59" name="Retângulo 58">
            <a:extLst>
              <a:ext uri="{FF2B5EF4-FFF2-40B4-BE49-F238E27FC236}">
                <a16:creationId xmlns:a16="http://schemas.microsoft.com/office/drawing/2014/main" id="{6976679E-82A6-A64F-017F-6A614CF4C22F}"/>
              </a:ext>
            </a:extLst>
          </p:cNvPr>
          <p:cNvSpPr/>
          <p:nvPr/>
        </p:nvSpPr>
        <p:spPr>
          <a:xfrm>
            <a:off x="10707870" y="4196884"/>
            <a:ext cx="1160379" cy="45716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34959" rtl="0" eaLnBrk="0" fontAlgn="base" latinLnBrk="0" hangingPunct="0">
              <a:lnSpc>
                <a:spcPts val="125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5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ADLaM Display" panose="020F0502020204030204" pitchFamily="2" charset="0"/>
                <a:cs typeface="ADLaM Display" panose="020F0502020204030204" pitchFamily="2" charset="0"/>
              </a:rPr>
              <a:t>EXECUTOR</a:t>
            </a:r>
          </a:p>
          <a:p>
            <a:pPr marL="0" marR="0" lvl="0" indent="0" algn="ctr" defTabSz="634959" rtl="0" eaLnBrk="0" fontAlgn="base" latinLnBrk="0" hangingPunct="0">
              <a:lnSpc>
                <a:spcPts val="125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5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ADLaM Display" panose="020F0502020204030204" pitchFamily="2" charset="0"/>
                <a:cs typeface="ADLaM Display" panose="020F0502020204030204" pitchFamily="2" charset="0"/>
              </a:rPr>
              <a:t>CONTRAPARTE</a:t>
            </a:r>
          </a:p>
        </p:txBody>
      </p:sp>
      <p:sp>
        <p:nvSpPr>
          <p:cNvPr id="60" name="Retângulo 59">
            <a:extLst>
              <a:ext uri="{FF2B5EF4-FFF2-40B4-BE49-F238E27FC236}">
                <a16:creationId xmlns:a16="http://schemas.microsoft.com/office/drawing/2014/main" id="{47C05608-105C-E0CF-E39C-7F76211D43F4}"/>
              </a:ext>
            </a:extLst>
          </p:cNvPr>
          <p:cNvSpPr/>
          <p:nvPr/>
        </p:nvSpPr>
        <p:spPr>
          <a:xfrm>
            <a:off x="10707870" y="4898807"/>
            <a:ext cx="1160379" cy="45716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34959" rtl="0" eaLnBrk="0" fontAlgn="base" latinLnBrk="0" hangingPunct="0">
              <a:lnSpc>
                <a:spcPts val="125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5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ADLaM Display" panose="020F0502020204030204" pitchFamily="2" charset="0"/>
                <a:cs typeface="ADLaM Display" panose="020F0502020204030204" pitchFamily="2" charset="0"/>
              </a:rPr>
              <a:t>CARRYING</a:t>
            </a:r>
          </a:p>
          <a:p>
            <a:pPr marL="0" marR="0" lvl="0" indent="0" algn="ctr" defTabSz="634959" rtl="0" eaLnBrk="0" fontAlgn="base" latinLnBrk="0" hangingPunct="0">
              <a:lnSpc>
                <a:spcPts val="125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5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ADLaM Display" panose="020F0502020204030204" pitchFamily="2" charset="0"/>
                <a:cs typeface="ADLaM Display" panose="020F0502020204030204" pitchFamily="2" charset="0"/>
              </a:rPr>
              <a:t>CONTRAPARTE</a:t>
            </a:r>
          </a:p>
        </p:txBody>
      </p:sp>
      <p:sp>
        <p:nvSpPr>
          <p:cNvPr id="61" name="Retângulo 60">
            <a:extLst>
              <a:ext uri="{FF2B5EF4-FFF2-40B4-BE49-F238E27FC236}">
                <a16:creationId xmlns:a16="http://schemas.microsoft.com/office/drawing/2014/main" id="{E419E74E-78D1-D969-8124-2C0CFFC91FA8}"/>
              </a:ext>
            </a:extLst>
          </p:cNvPr>
          <p:cNvSpPr/>
          <p:nvPr/>
        </p:nvSpPr>
        <p:spPr>
          <a:xfrm>
            <a:off x="10707870" y="5600731"/>
            <a:ext cx="1160379" cy="45716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34959" rtl="0" eaLnBrk="0" fontAlgn="base" latinLnBrk="0" hangingPunct="0">
              <a:lnSpc>
                <a:spcPts val="125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5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ADLaM Display" panose="020F0502020204030204" pitchFamily="2" charset="0"/>
                <a:cs typeface="ADLaM Display" panose="020F0502020204030204" pitchFamily="2" charset="0"/>
              </a:rPr>
              <a:t>CUSTÓDIA</a:t>
            </a:r>
          </a:p>
          <a:p>
            <a:pPr marL="0" marR="0" lvl="0" indent="0" algn="ctr" defTabSz="634959" rtl="0" eaLnBrk="0" fontAlgn="base" latinLnBrk="0" hangingPunct="0">
              <a:lnSpc>
                <a:spcPts val="125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5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ADLaM Display" panose="020F0502020204030204" pitchFamily="2" charset="0"/>
                <a:cs typeface="ADLaM Display" panose="020F0502020204030204" pitchFamily="2" charset="0"/>
              </a:rPr>
              <a:t>CONTRAPARTE</a:t>
            </a:r>
          </a:p>
        </p:txBody>
      </p:sp>
      <p:sp>
        <p:nvSpPr>
          <p:cNvPr id="62" name="Retângulo 61">
            <a:extLst>
              <a:ext uri="{FF2B5EF4-FFF2-40B4-BE49-F238E27FC236}">
                <a16:creationId xmlns:a16="http://schemas.microsoft.com/office/drawing/2014/main" id="{112906F2-22D1-0D3F-7226-D8C955A80D9D}"/>
              </a:ext>
            </a:extLst>
          </p:cNvPr>
          <p:cNvSpPr/>
          <p:nvPr/>
        </p:nvSpPr>
        <p:spPr>
          <a:xfrm>
            <a:off x="10707870" y="2785078"/>
            <a:ext cx="1160379" cy="45716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34959" rtl="0" eaLnBrk="0" fontAlgn="base" latinLnBrk="0" hangingPunct="0">
              <a:lnSpc>
                <a:spcPts val="125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5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ADLaM Display" panose="020F0502020204030204" pitchFamily="2" charset="0"/>
                <a:cs typeface="ADLaM Display" panose="020F0502020204030204" pitchFamily="2" charset="0"/>
              </a:rPr>
              <a:t>CUSTÓDIA</a:t>
            </a:r>
          </a:p>
        </p:txBody>
      </p:sp>
      <p:sp>
        <p:nvSpPr>
          <p:cNvPr id="63" name="Retângulo 62">
            <a:extLst>
              <a:ext uri="{FF2B5EF4-FFF2-40B4-BE49-F238E27FC236}">
                <a16:creationId xmlns:a16="http://schemas.microsoft.com/office/drawing/2014/main" id="{6F90BA48-E5BB-E422-3318-8E9939709D18}"/>
              </a:ext>
            </a:extLst>
          </p:cNvPr>
          <p:cNvSpPr/>
          <p:nvPr/>
        </p:nvSpPr>
        <p:spPr>
          <a:xfrm>
            <a:off x="8530794" y="3325449"/>
            <a:ext cx="1146157" cy="45716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34959" rtl="0" eaLnBrk="0" fontAlgn="base" latinLnBrk="0" hangingPunct="0">
              <a:lnSpc>
                <a:spcPts val="125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5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ADLaM Display" panose="020F0502020204030204" pitchFamily="2" charset="0"/>
                <a:cs typeface="ADLaM Display" panose="020F0502020204030204" pitchFamily="2" charset="0"/>
              </a:rPr>
              <a:t>GESTOR</a:t>
            </a:r>
          </a:p>
        </p:txBody>
      </p:sp>
      <p:sp>
        <p:nvSpPr>
          <p:cNvPr id="64" name="Seta: Curva para a Direita 63">
            <a:extLst>
              <a:ext uri="{FF2B5EF4-FFF2-40B4-BE49-F238E27FC236}">
                <a16:creationId xmlns:a16="http://schemas.microsoft.com/office/drawing/2014/main" id="{40A17934-497F-4398-2C00-D07011A3BDE2}"/>
              </a:ext>
            </a:extLst>
          </p:cNvPr>
          <p:cNvSpPr/>
          <p:nvPr/>
        </p:nvSpPr>
        <p:spPr>
          <a:xfrm rot="5400000">
            <a:off x="8048299" y="2657837"/>
            <a:ext cx="257337" cy="938803"/>
          </a:xfrm>
          <a:prstGeom prst="curvedRightArrow">
            <a:avLst>
              <a:gd name="adj1" fmla="val 25000"/>
              <a:gd name="adj2" fmla="val 87307"/>
              <a:gd name="adj3" fmla="val 25000"/>
            </a:avLst>
          </a:prstGeom>
          <a:solidFill>
            <a:srgbClr val="00206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3495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t-BR" sz="1250" b="0" i="0" u="none" strike="noStrike" kern="1200" cap="none" spc="0" normalizeH="0" baseline="0" noProof="0">
              <a:ln>
                <a:noFill/>
              </a:ln>
              <a:solidFill>
                <a:srgbClr val="5A5F5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5" name="CaixaDeTexto 64">
            <a:extLst>
              <a:ext uri="{FF2B5EF4-FFF2-40B4-BE49-F238E27FC236}">
                <a16:creationId xmlns:a16="http://schemas.microsoft.com/office/drawing/2014/main" id="{8CE29A02-35D8-56A9-0EF2-FB6F3B722188}"/>
              </a:ext>
            </a:extLst>
          </p:cNvPr>
          <p:cNvSpPr txBox="1"/>
          <p:nvPr/>
        </p:nvSpPr>
        <p:spPr>
          <a:xfrm>
            <a:off x="8296732" y="2527243"/>
            <a:ext cx="1763028" cy="59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34830" rtl="0" eaLnBrk="0" fontAlgn="base" latinLnBrk="0" hangingPunct="0">
              <a:lnSpc>
                <a:spcPts val="1319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50" b="1" i="0" u="sng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Gestor INFORMA</a:t>
            </a:r>
            <a:r>
              <a:rPr kumimoji="0" lang="pt-BR" sz="125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quer irá renovar com a taxa de referência</a:t>
            </a:r>
          </a:p>
        </p:txBody>
      </p:sp>
      <p:sp>
        <p:nvSpPr>
          <p:cNvPr id="66" name="Seta: Curva para a Direita 65">
            <a:extLst>
              <a:ext uri="{FF2B5EF4-FFF2-40B4-BE49-F238E27FC236}">
                <a16:creationId xmlns:a16="http://schemas.microsoft.com/office/drawing/2014/main" id="{06B6E6D1-8059-7DE7-3163-D9DA76D6E97F}"/>
              </a:ext>
            </a:extLst>
          </p:cNvPr>
          <p:cNvSpPr/>
          <p:nvPr/>
        </p:nvSpPr>
        <p:spPr>
          <a:xfrm rot="14865678" flipH="1">
            <a:off x="10093413" y="2490633"/>
            <a:ext cx="257337" cy="938803"/>
          </a:xfrm>
          <a:prstGeom prst="curvedRightArrow">
            <a:avLst>
              <a:gd name="adj1" fmla="val 25000"/>
              <a:gd name="adj2" fmla="val 87307"/>
              <a:gd name="adj3" fmla="val 25000"/>
            </a:avLst>
          </a:prstGeom>
          <a:solidFill>
            <a:srgbClr val="00206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3495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t-BR" sz="1250" b="0" i="0" u="none" strike="noStrike" kern="1200" cap="none" spc="0" normalizeH="0" baseline="0" noProof="0">
              <a:ln>
                <a:noFill/>
              </a:ln>
              <a:solidFill>
                <a:srgbClr val="5A5F5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7" name="CaixaDeTexto 66">
            <a:extLst>
              <a:ext uri="{FF2B5EF4-FFF2-40B4-BE49-F238E27FC236}">
                <a16:creationId xmlns:a16="http://schemas.microsoft.com/office/drawing/2014/main" id="{CAD104C3-6880-EF41-268B-EAB84A05ECE1}"/>
              </a:ext>
            </a:extLst>
          </p:cNvPr>
          <p:cNvSpPr txBox="1"/>
          <p:nvPr/>
        </p:nvSpPr>
        <p:spPr>
          <a:xfrm>
            <a:off x="9174213" y="3816958"/>
            <a:ext cx="1055664" cy="59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34830" rtl="0" eaLnBrk="0" fontAlgn="base" latinLnBrk="0" hangingPunct="0">
              <a:lnSpc>
                <a:spcPts val="1319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5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Instrui as renovações</a:t>
            </a:r>
            <a:r>
              <a:rPr kumimoji="0" lang="pt-BR" sz="1250" b="0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no sistema</a:t>
            </a:r>
          </a:p>
        </p:txBody>
      </p:sp>
      <p:sp>
        <p:nvSpPr>
          <p:cNvPr id="68" name="CaixaDeTexto 67">
            <a:extLst>
              <a:ext uri="{FF2B5EF4-FFF2-40B4-BE49-F238E27FC236}">
                <a16:creationId xmlns:a16="http://schemas.microsoft.com/office/drawing/2014/main" id="{3EDAE02C-AAE8-61A7-CFE4-8C92323025D9}"/>
              </a:ext>
            </a:extLst>
          </p:cNvPr>
          <p:cNvSpPr txBox="1"/>
          <p:nvPr/>
        </p:nvSpPr>
        <p:spPr>
          <a:xfrm>
            <a:off x="7685738" y="2807757"/>
            <a:ext cx="1055665" cy="273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34830" rtl="0" eaLnBrk="0" fontAlgn="base" latinLnBrk="0" hangingPunct="0">
              <a:lnSpc>
                <a:spcPts val="1319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67" b="1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</a:t>
            </a:r>
            <a:endParaRPr kumimoji="0" lang="pt-BR" sz="1250" b="0" i="0" u="none" strike="noStrike" kern="1200" cap="none" spc="0" normalizeH="0" baseline="0" noProof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9" name="CaixaDeTexto 68">
            <a:extLst>
              <a:ext uri="{FF2B5EF4-FFF2-40B4-BE49-F238E27FC236}">
                <a16:creationId xmlns:a16="http://schemas.microsoft.com/office/drawing/2014/main" id="{6BC1E097-CC06-775F-BF73-86AB84A7BA5B}"/>
              </a:ext>
            </a:extLst>
          </p:cNvPr>
          <p:cNvSpPr txBox="1"/>
          <p:nvPr/>
        </p:nvSpPr>
        <p:spPr>
          <a:xfrm>
            <a:off x="9615090" y="2650127"/>
            <a:ext cx="1055665" cy="273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34830" rtl="0" eaLnBrk="0" fontAlgn="base" latinLnBrk="0" hangingPunct="0">
              <a:lnSpc>
                <a:spcPts val="1319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67" b="1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</a:t>
            </a:r>
            <a:endParaRPr kumimoji="0" lang="pt-BR" sz="1250" b="0" i="0" u="none" strike="noStrike" kern="1200" cap="none" spc="0" normalizeH="0" baseline="0" noProof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70" name="CaixaDeTexto 69">
            <a:extLst>
              <a:ext uri="{FF2B5EF4-FFF2-40B4-BE49-F238E27FC236}">
                <a16:creationId xmlns:a16="http://schemas.microsoft.com/office/drawing/2014/main" id="{5CF5CCE3-94E4-6C20-17DF-2C4822AEA36D}"/>
              </a:ext>
            </a:extLst>
          </p:cNvPr>
          <p:cNvSpPr txBox="1"/>
          <p:nvPr/>
        </p:nvSpPr>
        <p:spPr>
          <a:xfrm>
            <a:off x="8942280" y="3838688"/>
            <a:ext cx="615897" cy="273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34830" rtl="0" eaLnBrk="0" fontAlgn="base" latinLnBrk="0" hangingPunct="0">
              <a:lnSpc>
                <a:spcPts val="1319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67" b="1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3</a:t>
            </a:r>
            <a:endParaRPr kumimoji="0" lang="pt-BR" sz="1250" b="0" i="0" u="none" strike="noStrike" kern="1200" cap="none" spc="0" normalizeH="0" baseline="0" noProof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71" name="CaixaDeTexto 70">
            <a:extLst>
              <a:ext uri="{FF2B5EF4-FFF2-40B4-BE49-F238E27FC236}">
                <a16:creationId xmlns:a16="http://schemas.microsoft.com/office/drawing/2014/main" id="{67302A6A-951C-45F9-36F8-AAB305DF48E6}"/>
              </a:ext>
            </a:extLst>
          </p:cNvPr>
          <p:cNvSpPr txBox="1"/>
          <p:nvPr/>
        </p:nvSpPr>
        <p:spPr>
          <a:xfrm>
            <a:off x="10311558" y="3806725"/>
            <a:ext cx="631066" cy="273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34830" rtl="0" eaLnBrk="0" fontAlgn="base" latinLnBrk="0" hangingPunct="0">
              <a:lnSpc>
                <a:spcPts val="1319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67" b="1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4</a:t>
            </a:r>
            <a:endParaRPr kumimoji="0" lang="pt-BR" sz="1250" b="0" i="0" u="none" strike="noStrike" kern="1200" cap="none" spc="0" normalizeH="0" baseline="0" noProof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cxnSp>
        <p:nvCxnSpPr>
          <p:cNvPr id="72" name="Conector de Seta Reta 71">
            <a:extLst>
              <a:ext uri="{FF2B5EF4-FFF2-40B4-BE49-F238E27FC236}">
                <a16:creationId xmlns:a16="http://schemas.microsoft.com/office/drawing/2014/main" id="{97B77D60-D7A8-9942-27F4-9F62E22BFB2A}"/>
              </a:ext>
            </a:extLst>
          </p:cNvPr>
          <p:cNvCxnSpPr>
            <a:cxnSpLocks/>
          </p:cNvCxnSpPr>
          <p:nvPr/>
        </p:nvCxnSpPr>
        <p:spPr>
          <a:xfrm flipH="1">
            <a:off x="10136887" y="3315446"/>
            <a:ext cx="570983" cy="1722840"/>
          </a:xfrm>
          <a:prstGeom prst="straightConnector1">
            <a:avLst/>
          </a:prstGeom>
          <a:ln>
            <a:solidFill>
              <a:srgbClr val="002060"/>
            </a:solidFill>
            <a:prstDash val="lg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Conector de Seta Reta 72">
            <a:extLst>
              <a:ext uri="{FF2B5EF4-FFF2-40B4-BE49-F238E27FC236}">
                <a16:creationId xmlns:a16="http://schemas.microsoft.com/office/drawing/2014/main" id="{0FBCBD19-4372-CE37-A208-E00935A92B83}"/>
              </a:ext>
            </a:extLst>
          </p:cNvPr>
          <p:cNvCxnSpPr>
            <a:cxnSpLocks/>
          </p:cNvCxnSpPr>
          <p:nvPr/>
        </p:nvCxnSpPr>
        <p:spPr>
          <a:xfrm flipH="1">
            <a:off x="9281027" y="5166567"/>
            <a:ext cx="857266" cy="0"/>
          </a:xfrm>
          <a:prstGeom prst="straightConnector1">
            <a:avLst/>
          </a:prstGeom>
          <a:ln>
            <a:solidFill>
              <a:srgbClr val="002060"/>
            </a:solidFill>
            <a:prstDash val="lg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4" name="CaixaDeTexto 73">
            <a:extLst>
              <a:ext uri="{FF2B5EF4-FFF2-40B4-BE49-F238E27FC236}">
                <a16:creationId xmlns:a16="http://schemas.microsoft.com/office/drawing/2014/main" id="{196CCC09-4C03-56B0-3C6B-C00314308AA5}"/>
              </a:ext>
            </a:extLst>
          </p:cNvPr>
          <p:cNvSpPr txBox="1"/>
          <p:nvPr/>
        </p:nvSpPr>
        <p:spPr>
          <a:xfrm>
            <a:off x="10311558" y="4508495"/>
            <a:ext cx="631066" cy="273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34830" rtl="0" eaLnBrk="0" fontAlgn="base" latinLnBrk="0" hangingPunct="0">
              <a:lnSpc>
                <a:spcPts val="1319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67" b="1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5</a:t>
            </a:r>
            <a:endParaRPr kumimoji="0" lang="pt-BR" sz="1250" b="0" i="0" u="none" strike="noStrike" kern="1200" cap="none" spc="0" normalizeH="0" baseline="0" noProof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75" name="CaixaDeTexto 74">
            <a:extLst>
              <a:ext uri="{FF2B5EF4-FFF2-40B4-BE49-F238E27FC236}">
                <a16:creationId xmlns:a16="http://schemas.microsoft.com/office/drawing/2014/main" id="{23AD672C-6513-7B7F-E910-396628B076B6}"/>
              </a:ext>
            </a:extLst>
          </p:cNvPr>
          <p:cNvSpPr txBox="1"/>
          <p:nvPr/>
        </p:nvSpPr>
        <p:spPr>
          <a:xfrm>
            <a:off x="9231258" y="4785230"/>
            <a:ext cx="978706" cy="4263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34830" rtl="0" eaLnBrk="0" fontAlgn="base" latinLnBrk="0" hangingPunct="0">
              <a:lnSpc>
                <a:spcPts val="1319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5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Aprova renovações</a:t>
            </a:r>
          </a:p>
        </p:txBody>
      </p:sp>
      <p:cxnSp>
        <p:nvCxnSpPr>
          <p:cNvPr id="76" name="Conector de Seta Reta 75">
            <a:extLst>
              <a:ext uri="{FF2B5EF4-FFF2-40B4-BE49-F238E27FC236}">
                <a16:creationId xmlns:a16="http://schemas.microsoft.com/office/drawing/2014/main" id="{85072E8D-AFF2-9057-46B0-3D222BC1EE5B}"/>
              </a:ext>
            </a:extLst>
          </p:cNvPr>
          <p:cNvCxnSpPr>
            <a:cxnSpLocks/>
          </p:cNvCxnSpPr>
          <p:nvPr/>
        </p:nvCxnSpPr>
        <p:spPr>
          <a:xfrm flipH="1">
            <a:off x="10194324" y="4669364"/>
            <a:ext cx="500296" cy="432953"/>
          </a:xfrm>
          <a:prstGeom prst="straightConnector1">
            <a:avLst/>
          </a:prstGeom>
          <a:ln>
            <a:solidFill>
              <a:srgbClr val="002060"/>
            </a:solidFill>
            <a:prstDash val="lg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Conector de Seta Reta 76">
            <a:extLst>
              <a:ext uri="{FF2B5EF4-FFF2-40B4-BE49-F238E27FC236}">
                <a16:creationId xmlns:a16="http://schemas.microsoft.com/office/drawing/2014/main" id="{E7CBD7F7-BEA3-1668-EFAC-D1725E78AAAD}"/>
              </a:ext>
            </a:extLst>
          </p:cNvPr>
          <p:cNvCxnSpPr>
            <a:cxnSpLocks/>
          </p:cNvCxnSpPr>
          <p:nvPr/>
        </p:nvCxnSpPr>
        <p:spPr>
          <a:xfrm flipH="1">
            <a:off x="10206646" y="5154615"/>
            <a:ext cx="487974" cy="11952"/>
          </a:xfrm>
          <a:prstGeom prst="straightConnector1">
            <a:avLst/>
          </a:prstGeom>
          <a:ln>
            <a:solidFill>
              <a:srgbClr val="002060"/>
            </a:solidFill>
            <a:prstDash val="lg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Conector de Seta Reta 77">
            <a:extLst>
              <a:ext uri="{FF2B5EF4-FFF2-40B4-BE49-F238E27FC236}">
                <a16:creationId xmlns:a16="http://schemas.microsoft.com/office/drawing/2014/main" id="{2250D055-3835-531E-4894-6C79FCAC9042}"/>
              </a:ext>
            </a:extLst>
          </p:cNvPr>
          <p:cNvCxnSpPr>
            <a:cxnSpLocks/>
          </p:cNvCxnSpPr>
          <p:nvPr/>
        </p:nvCxnSpPr>
        <p:spPr>
          <a:xfrm flipH="1" flipV="1">
            <a:off x="10201006" y="5247853"/>
            <a:ext cx="471084" cy="600495"/>
          </a:xfrm>
          <a:prstGeom prst="straightConnector1">
            <a:avLst/>
          </a:prstGeom>
          <a:ln>
            <a:solidFill>
              <a:srgbClr val="002060"/>
            </a:solidFill>
            <a:prstDash val="lg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Conector de Seta Reta 78">
            <a:extLst>
              <a:ext uri="{FF2B5EF4-FFF2-40B4-BE49-F238E27FC236}">
                <a16:creationId xmlns:a16="http://schemas.microsoft.com/office/drawing/2014/main" id="{E0FC7760-354F-ABCF-1C9A-2D27C5B7DBAA}"/>
              </a:ext>
            </a:extLst>
          </p:cNvPr>
          <p:cNvCxnSpPr>
            <a:cxnSpLocks/>
          </p:cNvCxnSpPr>
          <p:nvPr/>
        </p:nvCxnSpPr>
        <p:spPr>
          <a:xfrm flipH="1">
            <a:off x="10228992" y="3970245"/>
            <a:ext cx="474192" cy="1023027"/>
          </a:xfrm>
          <a:prstGeom prst="straightConnector1">
            <a:avLst/>
          </a:prstGeom>
          <a:ln>
            <a:solidFill>
              <a:srgbClr val="002060"/>
            </a:solidFill>
            <a:prstDash val="lg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CaixaDeTexto 79">
            <a:extLst>
              <a:ext uri="{FF2B5EF4-FFF2-40B4-BE49-F238E27FC236}">
                <a16:creationId xmlns:a16="http://schemas.microsoft.com/office/drawing/2014/main" id="{51953403-AF97-7229-C065-5DFEB1499646}"/>
              </a:ext>
            </a:extLst>
          </p:cNvPr>
          <p:cNvSpPr txBox="1"/>
          <p:nvPr/>
        </p:nvSpPr>
        <p:spPr>
          <a:xfrm>
            <a:off x="10420610" y="4955416"/>
            <a:ext cx="405310" cy="273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34830" rtl="0" eaLnBrk="0" fontAlgn="base" latinLnBrk="0" hangingPunct="0">
              <a:lnSpc>
                <a:spcPts val="1319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67" b="1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6</a:t>
            </a:r>
            <a:endParaRPr kumimoji="0" lang="pt-BR" sz="1250" b="0" i="0" u="none" strike="noStrike" kern="1200" cap="none" spc="0" normalizeH="0" baseline="0" noProof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81" name="CaixaDeTexto 80">
            <a:extLst>
              <a:ext uri="{FF2B5EF4-FFF2-40B4-BE49-F238E27FC236}">
                <a16:creationId xmlns:a16="http://schemas.microsoft.com/office/drawing/2014/main" id="{86D300D4-E6F8-867A-91B5-1EB7D5B71EA4}"/>
              </a:ext>
            </a:extLst>
          </p:cNvPr>
          <p:cNvSpPr txBox="1"/>
          <p:nvPr/>
        </p:nvSpPr>
        <p:spPr>
          <a:xfrm>
            <a:off x="10311558" y="5548100"/>
            <a:ext cx="631066" cy="273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34830" rtl="0" eaLnBrk="0" fontAlgn="base" latinLnBrk="0" hangingPunct="0">
              <a:lnSpc>
                <a:spcPts val="1319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67" b="1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8</a:t>
            </a:r>
            <a:endParaRPr kumimoji="0" lang="pt-BR" sz="1250" b="0" i="0" u="none" strike="noStrike" kern="1200" cap="none" spc="0" normalizeH="0" baseline="0" noProof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82" name="CaixaDeTexto 81">
            <a:extLst>
              <a:ext uri="{FF2B5EF4-FFF2-40B4-BE49-F238E27FC236}">
                <a16:creationId xmlns:a16="http://schemas.microsoft.com/office/drawing/2014/main" id="{1F7486B3-4DBF-1444-9EF3-DC5CDCD4BB52}"/>
              </a:ext>
            </a:extLst>
          </p:cNvPr>
          <p:cNvSpPr txBox="1"/>
          <p:nvPr/>
        </p:nvSpPr>
        <p:spPr>
          <a:xfrm>
            <a:off x="10300964" y="3277400"/>
            <a:ext cx="631066" cy="273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34830" rtl="0" eaLnBrk="0" fontAlgn="base" latinLnBrk="0" hangingPunct="0">
              <a:lnSpc>
                <a:spcPts val="1319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67" b="1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7</a:t>
            </a:r>
            <a:endParaRPr kumimoji="0" lang="pt-BR" sz="1250" b="0" i="0" u="none" strike="noStrike" kern="1200" cap="none" spc="0" normalizeH="0" baseline="0" noProof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83" name="Retângulo 82">
            <a:extLst>
              <a:ext uri="{FF2B5EF4-FFF2-40B4-BE49-F238E27FC236}">
                <a16:creationId xmlns:a16="http://schemas.microsoft.com/office/drawing/2014/main" id="{0B5ED822-F80A-BC2C-3FA5-C64672B773C6}"/>
              </a:ext>
            </a:extLst>
          </p:cNvPr>
          <p:cNvSpPr/>
          <p:nvPr/>
        </p:nvSpPr>
        <p:spPr>
          <a:xfrm>
            <a:off x="10075101" y="3282664"/>
            <a:ext cx="1918640" cy="2908827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3495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t-BR" sz="12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4" name="Retângulo 83">
            <a:extLst>
              <a:ext uri="{FF2B5EF4-FFF2-40B4-BE49-F238E27FC236}">
                <a16:creationId xmlns:a16="http://schemas.microsoft.com/office/drawing/2014/main" id="{EE8A968F-1551-5568-6602-6986F4C83458}"/>
              </a:ext>
            </a:extLst>
          </p:cNvPr>
          <p:cNvSpPr/>
          <p:nvPr/>
        </p:nvSpPr>
        <p:spPr>
          <a:xfrm>
            <a:off x="8345145" y="3796831"/>
            <a:ext cx="1918640" cy="2305864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3495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t-BR" sz="12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5" name="Gráfico 84" descr="Banco com preenchimento sólido">
            <a:extLst>
              <a:ext uri="{FF2B5EF4-FFF2-40B4-BE49-F238E27FC236}">
                <a16:creationId xmlns:a16="http://schemas.microsoft.com/office/drawing/2014/main" id="{29210202-ABDE-0654-D4F6-9F64D99D2F6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757732" y="4806112"/>
            <a:ext cx="634954" cy="634954"/>
          </a:xfrm>
          <a:prstGeom prst="rect">
            <a:avLst/>
          </a:prstGeom>
        </p:spPr>
      </p:pic>
      <p:sp>
        <p:nvSpPr>
          <p:cNvPr id="86" name="Seta: Curva para a Direita 85">
            <a:extLst>
              <a:ext uri="{FF2B5EF4-FFF2-40B4-BE49-F238E27FC236}">
                <a16:creationId xmlns:a16="http://schemas.microsoft.com/office/drawing/2014/main" id="{10B846B5-8C45-AE32-C5C8-7E611371A068}"/>
              </a:ext>
            </a:extLst>
          </p:cNvPr>
          <p:cNvSpPr/>
          <p:nvPr/>
        </p:nvSpPr>
        <p:spPr>
          <a:xfrm rot="16200000">
            <a:off x="8100228" y="3516497"/>
            <a:ext cx="257337" cy="938803"/>
          </a:xfrm>
          <a:prstGeom prst="curvedRightArrow">
            <a:avLst>
              <a:gd name="adj1" fmla="val 25000"/>
              <a:gd name="adj2" fmla="val 87307"/>
              <a:gd name="adj3" fmla="val 25000"/>
            </a:avLst>
          </a:prstGeom>
          <a:solidFill>
            <a:srgbClr val="00206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3495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t-BR" sz="1250" b="0" i="0" u="none" strike="noStrike" kern="1200" cap="none" spc="0" normalizeH="0" baseline="0" noProof="0">
              <a:ln>
                <a:noFill/>
              </a:ln>
              <a:solidFill>
                <a:srgbClr val="5A5F5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7" name="CaixaDeTexto 86">
            <a:extLst>
              <a:ext uri="{FF2B5EF4-FFF2-40B4-BE49-F238E27FC236}">
                <a16:creationId xmlns:a16="http://schemas.microsoft.com/office/drawing/2014/main" id="{D6F07761-80AE-52A9-C37E-674BC730A509}"/>
              </a:ext>
            </a:extLst>
          </p:cNvPr>
          <p:cNvSpPr txBox="1"/>
          <p:nvPr/>
        </p:nvSpPr>
        <p:spPr>
          <a:xfrm>
            <a:off x="7235880" y="4157948"/>
            <a:ext cx="1789523" cy="59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34830" rtl="0" eaLnBrk="0" fontAlgn="base" latinLnBrk="0" hangingPunct="0">
              <a:lnSpc>
                <a:spcPts val="1319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5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Informa</a:t>
            </a:r>
            <a:r>
              <a:rPr kumimoji="0" lang="pt-BR" sz="125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contratos que irão vencer e taxa de referência para renovar</a:t>
            </a:r>
          </a:p>
        </p:txBody>
      </p:sp>
      <p:sp>
        <p:nvSpPr>
          <p:cNvPr id="88" name="CaixaDeTexto 87">
            <a:extLst>
              <a:ext uri="{FF2B5EF4-FFF2-40B4-BE49-F238E27FC236}">
                <a16:creationId xmlns:a16="http://schemas.microsoft.com/office/drawing/2014/main" id="{0C2FDC5F-FA08-BD96-BB45-0D8880EF0D24}"/>
              </a:ext>
            </a:extLst>
          </p:cNvPr>
          <p:cNvSpPr txBox="1"/>
          <p:nvPr/>
        </p:nvSpPr>
        <p:spPr>
          <a:xfrm>
            <a:off x="8545910" y="5347888"/>
            <a:ext cx="1055665" cy="2596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34830" rtl="0" eaLnBrk="0" fontAlgn="base" latinLnBrk="0" hangingPunct="0">
              <a:lnSpc>
                <a:spcPts val="1319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5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B3 (RTC)</a:t>
            </a:r>
            <a:endParaRPr kumimoji="0" lang="pt-BR" sz="125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89" name="CaixaDeTexto 88">
            <a:extLst>
              <a:ext uri="{FF2B5EF4-FFF2-40B4-BE49-F238E27FC236}">
                <a16:creationId xmlns:a16="http://schemas.microsoft.com/office/drawing/2014/main" id="{3EA9312A-E4CA-25BB-B768-D84C20AF2F0A}"/>
              </a:ext>
            </a:extLst>
          </p:cNvPr>
          <p:cNvSpPr txBox="1"/>
          <p:nvPr/>
        </p:nvSpPr>
        <p:spPr>
          <a:xfrm>
            <a:off x="7649135" y="3909562"/>
            <a:ext cx="1055665" cy="273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34830" rtl="0" eaLnBrk="0" fontAlgn="base" latinLnBrk="0" hangingPunct="0">
              <a:lnSpc>
                <a:spcPts val="1319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67" b="1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1</a:t>
            </a:r>
            <a:endParaRPr kumimoji="0" lang="pt-BR" sz="1250" b="0" i="0" u="none" strike="noStrike" kern="1200" cap="none" spc="0" normalizeH="0" baseline="0" noProof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90" name="CaixaDeTexto 89">
            <a:extLst>
              <a:ext uri="{FF2B5EF4-FFF2-40B4-BE49-F238E27FC236}">
                <a16:creationId xmlns:a16="http://schemas.microsoft.com/office/drawing/2014/main" id="{19116C2E-5404-B5EE-0E27-BCD3ECEED9D2}"/>
              </a:ext>
            </a:extLst>
          </p:cNvPr>
          <p:cNvSpPr txBox="1"/>
          <p:nvPr/>
        </p:nvSpPr>
        <p:spPr>
          <a:xfrm>
            <a:off x="6674298" y="5305749"/>
            <a:ext cx="1918640" cy="59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634830" rtl="0" eaLnBrk="0" fontAlgn="base" latinLnBrk="0" hangingPunct="0">
              <a:lnSpc>
                <a:spcPts val="1319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5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Renova automaticamente </a:t>
            </a:r>
            <a:r>
              <a:rPr kumimoji="0" lang="pt-BR" sz="1250" b="0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os contratos com a </a:t>
            </a:r>
            <a:r>
              <a:rPr kumimoji="0" lang="pt-BR" sz="125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taxa de referência</a:t>
            </a:r>
          </a:p>
        </p:txBody>
      </p:sp>
      <p:sp>
        <p:nvSpPr>
          <p:cNvPr id="91" name="CaixaDeTexto 90">
            <a:extLst>
              <a:ext uri="{FF2B5EF4-FFF2-40B4-BE49-F238E27FC236}">
                <a16:creationId xmlns:a16="http://schemas.microsoft.com/office/drawing/2014/main" id="{77F512BF-E0AD-8EF8-10A7-5E4AB29E38B7}"/>
              </a:ext>
            </a:extLst>
          </p:cNvPr>
          <p:cNvSpPr txBox="1"/>
          <p:nvPr/>
        </p:nvSpPr>
        <p:spPr>
          <a:xfrm>
            <a:off x="8121695" y="5360939"/>
            <a:ext cx="1055665" cy="273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34830" rtl="0" eaLnBrk="0" fontAlgn="base" latinLnBrk="0" hangingPunct="0">
              <a:lnSpc>
                <a:spcPts val="1319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67" b="1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3</a:t>
            </a:r>
            <a:endParaRPr kumimoji="0" lang="pt-BR" sz="1250" b="0" i="0" u="none" strike="noStrike" kern="1200" cap="none" spc="0" normalizeH="0" baseline="0" noProof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92" name="CaixaDeTexto 91">
            <a:extLst>
              <a:ext uri="{FF2B5EF4-FFF2-40B4-BE49-F238E27FC236}">
                <a16:creationId xmlns:a16="http://schemas.microsoft.com/office/drawing/2014/main" id="{2A6FCDAF-D9A3-4F3D-67AA-EF013ECB79B5}"/>
              </a:ext>
            </a:extLst>
          </p:cNvPr>
          <p:cNvSpPr txBox="1"/>
          <p:nvPr/>
        </p:nvSpPr>
        <p:spPr>
          <a:xfrm>
            <a:off x="6793188" y="1361008"/>
            <a:ext cx="4706536" cy="86177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2060"/>
            </a:solidFill>
            <a:prstDash val="sysDot"/>
          </a:ln>
        </p:spPr>
        <p:txBody>
          <a:bodyPr wrap="square" rtlCol="0">
            <a:spAutoFit/>
          </a:bodyPr>
          <a:lstStyle/>
          <a:p>
            <a:pPr marL="0" marR="0" lvl="0" indent="0" algn="l" defTabSz="6348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5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CENÁRIOS:</a:t>
            </a:r>
          </a:p>
          <a:p>
            <a:pPr marL="198425" marR="0" lvl="0" indent="-198425" algn="l" defTabSz="6348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125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Renovação</a:t>
            </a:r>
            <a:r>
              <a:rPr lang="pt-BR" sz="1250" b="1" dirty="0">
                <a:solidFill>
                  <a:srgbClr val="002060"/>
                </a:solidFill>
                <a:latin typeface="Calibri" panose="020F0502020204030204" pitchFamily="34" charset="0"/>
              </a:rPr>
              <a:t> automática</a:t>
            </a:r>
            <a:r>
              <a:rPr kumimoji="0" lang="pt-BR" sz="125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no Balcão </a:t>
            </a:r>
            <a:r>
              <a:rPr kumimoji="0" lang="pt-BR" sz="1250" b="1" i="0" u="sng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NA TAXA</a:t>
            </a:r>
            <a:r>
              <a:rPr kumimoji="0" lang="pt-BR" sz="125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de referência realizada </a:t>
            </a:r>
            <a:r>
              <a:rPr kumimoji="0" lang="pt-BR" sz="1250" b="1" i="0" u="sng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na data limite</a:t>
            </a:r>
            <a:r>
              <a:rPr kumimoji="0" lang="pt-BR" sz="125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de renovação </a:t>
            </a:r>
            <a:r>
              <a:rPr kumimoji="0" lang="pt-BR" sz="125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(TO-BE)</a:t>
            </a:r>
          </a:p>
          <a:p>
            <a:pPr marL="0" marR="0" lvl="0" indent="0" algn="l" defTabSz="6348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t-BR" sz="1250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93" name="CaixaDeTexto 92">
            <a:extLst>
              <a:ext uri="{FF2B5EF4-FFF2-40B4-BE49-F238E27FC236}">
                <a16:creationId xmlns:a16="http://schemas.microsoft.com/office/drawing/2014/main" id="{C0350001-386E-B846-F83D-1BA7F99B644F}"/>
              </a:ext>
            </a:extLst>
          </p:cNvPr>
          <p:cNvSpPr txBox="1"/>
          <p:nvPr/>
        </p:nvSpPr>
        <p:spPr>
          <a:xfrm>
            <a:off x="323751" y="6093109"/>
            <a:ext cx="5229731" cy="4169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34830" rtl="0" eaLnBrk="0" fontAlgn="base" latinLnBrk="0" hangingPunct="0">
              <a:lnSpc>
                <a:spcPts val="1319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972" b="1" i="1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Data limite de renovação: </a:t>
            </a:r>
            <a:r>
              <a:rPr kumimoji="0" lang="pt-BR" sz="972" b="0" i="1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3 dias antes do vencimento (Dv-3)</a:t>
            </a:r>
          </a:p>
          <a:p>
            <a:pPr marL="0" marR="0" lvl="0" indent="0" algn="l" defTabSz="634830" rtl="0" eaLnBrk="0" fontAlgn="base" latinLnBrk="0" hangingPunct="0">
              <a:lnSpc>
                <a:spcPts val="1319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972" b="1" i="1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Taxa de referência</a:t>
            </a:r>
            <a:r>
              <a:rPr kumimoji="0" lang="pt-BR" sz="972" b="0" i="1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: taxa do dia anterior (D-1) do balcão</a:t>
            </a:r>
          </a:p>
        </p:txBody>
      </p:sp>
      <p:sp>
        <p:nvSpPr>
          <p:cNvPr id="2" name="Espaço Reservado para Texto 17">
            <a:extLst>
              <a:ext uri="{FF2B5EF4-FFF2-40B4-BE49-F238E27FC236}">
                <a16:creationId xmlns:a16="http://schemas.microsoft.com/office/drawing/2014/main" id="{DB3C8BDC-B63C-C177-FC64-0EEE1B9444C3}"/>
              </a:ext>
            </a:extLst>
          </p:cNvPr>
          <p:cNvSpPr txBox="1">
            <a:spLocks/>
          </p:cNvSpPr>
          <p:nvPr/>
        </p:nvSpPr>
        <p:spPr>
          <a:xfrm>
            <a:off x="890835" y="308252"/>
            <a:ext cx="7915318" cy="470420"/>
          </a:xfrm>
          <a:prstGeom prst="rect">
            <a:avLst/>
          </a:prstGeom>
        </p:spPr>
        <p:txBody>
          <a:bodyPr anchor="t">
            <a:normAutofit fontScale="92500" lnSpcReduction="10000"/>
          </a:bodyPr>
          <a:lstStyle>
            <a:defPPr>
              <a:defRPr lang="pt-B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65836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1316736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975104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2633472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3291840" algn="l" defTabSz="1316736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3950208" algn="l" defTabSz="1316736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4608576" algn="l" defTabSz="1316736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5266944" algn="l" defTabSz="1316736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 marL="0" marR="0" lvl="0" indent="0" algn="l" defTabSz="63495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778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RENOVACÃO AUTOMÁTICA </a:t>
            </a:r>
            <a:r>
              <a:rPr kumimoji="0" lang="pt-BR" sz="2778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– BALCÃO (Registro)</a:t>
            </a:r>
            <a:endParaRPr kumimoji="0" lang="pt-BR" sz="2778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62584050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1" name="Conector reto 80">
            <a:extLst>
              <a:ext uri="{FF2B5EF4-FFF2-40B4-BE49-F238E27FC236}">
                <a16:creationId xmlns:a16="http://schemas.microsoft.com/office/drawing/2014/main" id="{241BA91F-123A-B9EF-E58F-A4685797D484}"/>
              </a:ext>
            </a:extLst>
          </p:cNvPr>
          <p:cNvCxnSpPr/>
          <p:nvPr/>
        </p:nvCxnSpPr>
        <p:spPr>
          <a:xfrm>
            <a:off x="6341450" y="2643303"/>
            <a:ext cx="0" cy="2418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Conector reto 78">
            <a:extLst>
              <a:ext uri="{FF2B5EF4-FFF2-40B4-BE49-F238E27FC236}">
                <a16:creationId xmlns:a16="http://schemas.microsoft.com/office/drawing/2014/main" id="{BE17DD5D-29F9-6F69-39EA-B85BD86392DF}"/>
              </a:ext>
            </a:extLst>
          </p:cNvPr>
          <p:cNvCxnSpPr/>
          <p:nvPr/>
        </p:nvCxnSpPr>
        <p:spPr>
          <a:xfrm>
            <a:off x="1024813" y="2643303"/>
            <a:ext cx="0" cy="2418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Conector reto 35">
            <a:extLst>
              <a:ext uri="{FF2B5EF4-FFF2-40B4-BE49-F238E27FC236}">
                <a16:creationId xmlns:a16="http://schemas.microsoft.com/office/drawing/2014/main" id="{63CF9592-70C2-16EE-D4CA-387D38E8C39E}"/>
              </a:ext>
            </a:extLst>
          </p:cNvPr>
          <p:cNvCxnSpPr>
            <a:cxnSpLocks/>
          </p:cNvCxnSpPr>
          <p:nvPr/>
        </p:nvCxnSpPr>
        <p:spPr>
          <a:xfrm>
            <a:off x="1495115" y="3088853"/>
            <a:ext cx="0" cy="552026"/>
          </a:xfrm>
          <a:prstGeom prst="line">
            <a:avLst/>
          </a:prstGeom>
          <a:ln w="12700"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Conector reto 30">
            <a:extLst>
              <a:ext uri="{FF2B5EF4-FFF2-40B4-BE49-F238E27FC236}">
                <a16:creationId xmlns:a16="http://schemas.microsoft.com/office/drawing/2014/main" id="{38137815-1F20-DE29-B241-455B779A5071}"/>
              </a:ext>
            </a:extLst>
          </p:cNvPr>
          <p:cNvCxnSpPr>
            <a:cxnSpLocks/>
          </p:cNvCxnSpPr>
          <p:nvPr/>
        </p:nvCxnSpPr>
        <p:spPr>
          <a:xfrm>
            <a:off x="555337" y="3088853"/>
            <a:ext cx="0" cy="1737002"/>
          </a:xfrm>
          <a:prstGeom prst="line">
            <a:avLst/>
          </a:prstGeom>
          <a:ln w="12700"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Conector reto 31">
            <a:extLst>
              <a:ext uri="{FF2B5EF4-FFF2-40B4-BE49-F238E27FC236}">
                <a16:creationId xmlns:a16="http://schemas.microsoft.com/office/drawing/2014/main" id="{2B4E6166-9FB7-167B-71B3-3F38161688F2}"/>
              </a:ext>
            </a:extLst>
          </p:cNvPr>
          <p:cNvCxnSpPr>
            <a:cxnSpLocks/>
          </p:cNvCxnSpPr>
          <p:nvPr/>
        </p:nvCxnSpPr>
        <p:spPr>
          <a:xfrm>
            <a:off x="1017712" y="3088853"/>
            <a:ext cx="0" cy="1101892"/>
          </a:xfrm>
          <a:prstGeom prst="line">
            <a:avLst/>
          </a:prstGeom>
          <a:ln w="12700"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CaixaDeTexto 23">
            <a:extLst>
              <a:ext uri="{FF2B5EF4-FFF2-40B4-BE49-F238E27FC236}">
                <a16:creationId xmlns:a16="http://schemas.microsoft.com/office/drawing/2014/main" id="{ECE9515F-BE5D-892A-C71A-CB8CAFF54015}"/>
              </a:ext>
            </a:extLst>
          </p:cNvPr>
          <p:cNvSpPr txBox="1"/>
          <p:nvPr/>
        </p:nvSpPr>
        <p:spPr>
          <a:xfrm flipH="1">
            <a:off x="1866342" y="2392460"/>
            <a:ext cx="11812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63495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pt-BR" sz="1200" b="1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Vencimento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E7A57B2C-C01D-BBBD-301D-5C3B04E436B9}"/>
              </a:ext>
            </a:extLst>
          </p:cNvPr>
          <p:cNvSpPr txBox="1"/>
          <p:nvPr/>
        </p:nvSpPr>
        <p:spPr>
          <a:xfrm>
            <a:off x="481001" y="854086"/>
            <a:ext cx="8182232" cy="348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3495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sz="1667" b="1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Data limite para solicitar liquidações</a:t>
            </a:r>
            <a:endParaRPr kumimoji="0" lang="pt-BR" sz="1667" b="1" i="0" u="none" strike="noStrike" kern="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EB67E990-3667-8D92-05EB-EDC6721163A0}"/>
              </a:ext>
            </a:extLst>
          </p:cNvPr>
          <p:cNvSpPr txBox="1"/>
          <p:nvPr/>
        </p:nvSpPr>
        <p:spPr>
          <a:xfrm>
            <a:off x="481001" y="1244053"/>
            <a:ext cx="81822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63495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pt-BR" sz="1200" b="1" i="0" u="none" strike="noStrike" kern="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Cenários do fluxo Atual e cenário</a:t>
            </a:r>
            <a:r>
              <a:rPr lang="pt-BR" sz="1200" b="1" kern="0" dirty="0">
                <a:solidFill>
                  <a:srgbClr val="00B0F0"/>
                </a:solidFill>
                <a:latin typeface="Century Gothic" panose="020B0502020202020204" pitchFamily="34" charset="0"/>
              </a:rPr>
              <a:t> </a:t>
            </a:r>
            <a:r>
              <a:rPr kumimoji="0" lang="pt-BR" sz="1200" b="1" i="0" u="none" strike="noStrike" kern="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Futuro.</a:t>
            </a:r>
          </a:p>
        </p:txBody>
      </p:sp>
      <p:cxnSp>
        <p:nvCxnSpPr>
          <p:cNvPr id="23" name="Conector reto 22">
            <a:extLst>
              <a:ext uri="{FF2B5EF4-FFF2-40B4-BE49-F238E27FC236}">
                <a16:creationId xmlns:a16="http://schemas.microsoft.com/office/drawing/2014/main" id="{B61A4057-5114-F214-8430-2E6A9087133A}"/>
              </a:ext>
            </a:extLst>
          </p:cNvPr>
          <p:cNvCxnSpPr/>
          <p:nvPr/>
        </p:nvCxnSpPr>
        <p:spPr>
          <a:xfrm>
            <a:off x="2456992" y="2643303"/>
            <a:ext cx="0" cy="2418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21" name="Tabela 20">
            <a:extLst>
              <a:ext uri="{FF2B5EF4-FFF2-40B4-BE49-F238E27FC236}">
                <a16:creationId xmlns:a16="http://schemas.microsoft.com/office/drawing/2014/main" id="{9E9CC91F-132E-C367-A604-084045AC93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2292366"/>
              </p:ext>
            </p:extLst>
          </p:nvPr>
        </p:nvGraphicFramePr>
        <p:xfrm>
          <a:off x="306402" y="2841024"/>
          <a:ext cx="4773570" cy="219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7357">
                  <a:extLst>
                    <a:ext uri="{9D8B030D-6E8A-4147-A177-3AD203B41FA5}">
                      <a16:colId xmlns:a16="http://schemas.microsoft.com/office/drawing/2014/main" val="3857619339"/>
                    </a:ext>
                  </a:extLst>
                </a:gridCol>
                <a:gridCol w="477357">
                  <a:extLst>
                    <a:ext uri="{9D8B030D-6E8A-4147-A177-3AD203B41FA5}">
                      <a16:colId xmlns:a16="http://schemas.microsoft.com/office/drawing/2014/main" val="775884385"/>
                    </a:ext>
                  </a:extLst>
                </a:gridCol>
                <a:gridCol w="477357">
                  <a:extLst>
                    <a:ext uri="{9D8B030D-6E8A-4147-A177-3AD203B41FA5}">
                      <a16:colId xmlns:a16="http://schemas.microsoft.com/office/drawing/2014/main" val="1902267414"/>
                    </a:ext>
                  </a:extLst>
                </a:gridCol>
                <a:gridCol w="477357">
                  <a:extLst>
                    <a:ext uri="{9D8B030D-6E8A-4147-A177-3AD203B41FA5}">
                      <a16:colId xmlns:a16="http://schemas.microsoft.com/office/drawing/2014/main" val="1481556780"/>
                    </a:ext>
                  </a:extLst>
                </a:gridCol>
                <a:gridCol w="477357">
                  <a:extLst>
                    <a:ext uri="{9D8B030D-6E8A-4147-A177-3AD203B41FA5}">
                      <a16:colId xmlns:a16="http://schemas.microsoft.com/office/drawing/2014/main" val="3358239306"/>
                    </a:ext>
                  </a:extLst>
                </a:gridCol>
                <a:gridCol w="477357">
                  <a:extLst>
                    <a:ext uri="{9D8B030D-6E8A-4147-A177-3AD203B41FA5}">
                      <a16:colId xmlns:a16="http://schemas.microsoft.com/office/drawing/2014/main" val="2177099174"/>
                    </a:ext>
                  </a:extLst>
                </a:gridCol>
                <a:gridCol w="477357">
                  <a:extLst>
                    <a:ext uri="{9D8B030D-6E8A-4147-A177-3AD203B41FA5}">
                      <a16:colId xmlns:a16="http://schemas.microsoft.com/office/drawing/2014/main" val="856191622"/>
                    </a:ext>
                  </a:extLst>
                </a:gridCol>
                <a:gridCol w="477357">
                  <a:extLst>
                    <a:ext uri="{9D8B030D-6E8A-4147-A177-3AD203B41FA5}">
                      <a16:colId xmlns:a16="http://schemas.microsoft.com/office/drawing/2014/main" val="2037056385"/>
                    </a:ext>
                  </a:extLst>
                </a:gridCol>
                <a:gridCol w="477357">
                  <a:extLst>
                    <a:ext uri="{9D8B030D-6E8A-4147-A177-3AD203B41FA5}">
                      <a16:colId xmlns:a16="http://schemas.microsoft.com/office/drawing/2014/main" val="3746557354"/>
                    </a:ext>
                  </a:extLst>
                </a:gridCol>
                <a:gridCol w="477357">
                  <a:extLst>
                    <a:ext uri="{9D8B030D-6E8A-4147-A177-3AD203B41FA5}">
                      <a16:colId xmlns:a16="http://schemas.microsoft.com/office/drawing/2014/main" val="4147567313"/>
                    </a:ext>
                  </a:extLst>
                </a:gridCol>
              </a:tblGrid>
              <a:tr h="179815">
                <a:tc>
                  <a:txBody>
                    <a:bodyPr/>
                    <a:lstStyle/>
                    <a:p>
                      <a:pPr algn="ctr"/>
                      <a:r>
                        <a:rPr lang="pt-BR" sz="1100" dirty="0"/>
                        <a:t>1</a:t>
                      </a:r>
                    </a:p>
                  </a:txBody>
                  <a:tcPr marT="25807" marB="2580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 dirty="0"/>
                        <a:t>2</a:t>
                      </a:r>
                    </a:p>
                  </a:txBody>
                  <a:tcPr marT="25807" marB="2580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 dirty="0"/>
                        <a:t>3</a:t>
                      </a:r>
                    </a:p>
                  </a:txBody>
                  <a:tcPr marT="25807" marB="2580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 dirty="0"/>
                        <a:t>4</a:t>
                      </a:r>
                    </a:p>
                  </a:txBody>
                  <a:tcPr marT="25807" marB="2580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 dirty="0"/>
                        <a:t>5</a:t>
                      </a:r>
                    </a:p>
                  </a:txBody>
                  <a:tcPr marT="25807" marB="2580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 dirty="0"/>
                        <a:t>6</a:t>
                      </a:r>
                    </a:p>
                  </a:txBody>
                  <a:tcPr marT="25807" marB="2580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 dirty="0"/>
                        <a:t>7</a:t>
                      </a:r>
                    </a:p>
                  </a:txBody>
                  <a:tcPr marT="25807" marB="2580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 dirty="0"/>
                        <a:t>8</a:t>
                      </a:r>
                    </a:p>
                  </a:txBody>
                  <a:tcPr marT="25807" marB="2580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 dirty="0"/>
                        <a:t>9</a:t>
                      </a:r>
                    </a:p>
                  </a:txBody>
                  <a:tcPr marT="25807" marB="2580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 dirty="0"/>
                        <a:t>10</a:t>
                      </a:r>
                    </a:p>
                  </a:txBody>
                  <a:tcPr marT="25807" marB="25807"/>
                </a:tc>
                <a:extLst>
                  <a:ext uri="{0D108BD9-81ED-4DB2-BD59-A6C34878D82A}">
                    <a16:rowId xmlns:a16="http://schemas.microsoft.com/office/drawing/2014/main" val="3029371225"/>
                  </a:ext>
                </a:extLst>
              </a:tr>
            </a:tbl>
          </a:graphicData>
        </a:graphic>
      </p:graphicFrame>
      <p:sp>
        <p:nvSpPr>
          <p:cNvPr id="27" name="CaixaDeTexto 26">
            <a:extLst>
              <a:ext uri="{FF2B5EF4-FFF2-40B4-BE49-F238E27FC236}">
                <a16:creationId xmlns:a16="http://schemas.microsoft.com/office/drawing/2014/main" id="{5A88FF6B-107A-8D13-7701-D6440E648870}"/>
              </a:ext>
            </a:extLst>
          </p:cNvPr>
          <p:cNvSpPr txBox="1"/>
          <p:nvPr/>
        </p:nvSpPr>
        <p:spPr>
          <a:xfrm flipH="1">
            <a:off x="961975" y="3726249"/>
            <a:ext cx="486262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just" defTabSz="634959" rtl="0" eaLnBrk="0" fontAlgn="base" latinLnBrk="0" hangingPunct="0">
              <a:lnSpc>
                <a:spcPts val="12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pt-BR" sz="1050" b="1" kern="0" dirty="0" err="1">
                <a:solidFill>
                  <a:srgbClr val="002060"/>
                </a:solidFill>
                <a:latin typeface="Century Gothic" panose="020B0502020202020204" pitchFamily="34" charset="0"/>
              </a:rPr>
              <a:t>Liq</a:t>
            </a:r>
            <a:r>
              <a:rPr lang="pt-BR" sz="1050" b="1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. pelo doador antes das 09:30:</a:t>
            </a:r>
            <a:r>
              <a:rPr lang="pt-BR" sz="1050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 Ocorrerá a liquidação em D+2 (dia 4)</a:t>
            </a:r>
          </a:p>
          <a:p>
            <a:pPr algn="just" defTabSz="634959" eaLnBrk="0" fontAlgn="base" hangingPunct="0">
              <a:lnSpc>
                <a:spcPts val="12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pt-BR" sz="1050" b="1" kern="0" dirty="0" err="1">
                <a:solidFill>
                  <a:srgbClr val="002060"/>
                </a:solidFill>
                <a:latin typeface="Century Gothic" panose="020B0502020202020204" pitchFamily="34" charset="0"/>
              </a:rPr>
              <a:t>Liq</a:t>
            </a:r>
            <a:r>
              <a:rPr lang="pt-BR" sz="1050" b="1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. pelo doador após 09:30:</a:t>
            </a:r>
            <a:r>
              <a:rPr lang="pt-BR" sz="1050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 </a:t>
            </a:r>
            <a:r>
              <a:rPr lang="pt-BR" sz="1050" u="sng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N/A</a:t>
            </a:r>
            <a:endParaRPr lang="pt-BR" sz="1050" b="1" u="sng" kern="0" dirty="0">
              <a:solidFill>
                <a:srgbClr val="002060"/>
              </a:solidFill>
              <a:latin typeface="Century Gothic" panose="020B0502020202020204" pitchFamily="34" charset="0"/>
            </a:endParaRPr>
          </a:p>
          <a:p>
            <a:pPr algn="just" defTabSz="634959" eaLnBrk="0" fontAlgn="base" hangingPunct="0">
              <a:lnSpc>
                <a:spcPts val="12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pt-BR" sz="1050" b="1" kern="0" dirty="0" err="1">
                <a:solidFill>
                  <a:srgbClr val="002060"/>
                </a:solidFill>
                <a:latin typeface="Century Gothic" panose="020B0502020202020204" pitchFamily="34" charset="0"/>
              </a:rPr>
              <a:t>Liq</a:t>
            </a:r>
            <a:r>
              <a:rPr lang="pt-BR" sz="1050" b="1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. pelo tomador:</a:t>
            </a:r>
            <a:r>
              <a:rPr lang="pt-BR" sz="1050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 Ocorrerá a liquidação em D+1 (dia 3)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D20BB47F-A4CF-AD29-66C5-B0983346CCA2}"/>
              </a:ext>
            </a:extLst>
          </p:cNvPr>
          <p:cNvSpPr txBox="1"/>
          <p:nvPr/>
        </p:nvSpPr>
        <p:spPr>
          <a:xfrm flipH="1">
            <a:off x="499599" y="4364775"/>
            <a:ext cx="519226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defTabSz="634959" rtl="0" eaLnBrk="0" fontAlgn="base" latinLnBrk="0" hangingPunct="0">
              <a:lnSpc>
                <a:spcPts val="12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pt-BR" sz="1050" b="1" kern="0" dirty="0" err="1">
                <a:solidFill>
                  <a:srgbClr val="002060"/>
                </a:solidFill>
                <a:latin typeface="Century Gothic" panose="020B0502020202020204" pitchFamily="34" charset="0"/>
              </a:rPr>
              <a:t>Liq</a:t>
            </a:r>
            <a:r>
              <a:rPr lang="pt-BR" sz="1050" b="1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. pelo doador antes das 09:30:</a:t>
            </a:r>
            <a:r>
              <a:rPr lang="pt-BR" sz="1050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 Ocorrerá a liquidação em D+2 (dia 3)</a:t>
            </a:r>
          </a:p>
          <a:p>
            <a:pPr defTabSz="634959" eaLnBrk="0" fontAlgn="base" hangingPunct="0">
              <a:lnSpc>
                <a:spcPts val="12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pt-BR" sz="1050" b="1" kern="0" dirty="0" err="1">
                <a:solidFill>
                  <a:srgbClr val="002060"/>
                </a:solidFill>
                <a:latin typeface="Century Gothic" panose="020B0502020202020204" pitchFamily="34" charset="0"/>
              </a:rPr>
              <a:t>Liq</a:t>
            </a:r>
            <a:r>
              <a:rPr lang="pt-BR" sz="1050" b="1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. pelo doador após 09:30:</a:t>
            </a:r>
            <a:r>
              <a:rPr lang="pt-BR" sz="1050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 Ocorrerá a liquidação em D+3 (dia 4)</a:t>
            </a:r>
            <a:endParaRPr lang="pt-BR" sz="1050" b="1" kern="0" dirty="0">
              <a:solidFill>
                <a:srgbClr val="002060"/>
              </a:solidFill>
              <a:latin typeface="Century Gothic" panose="020B0502020202020204" pitchFamily="34" charset="0"/>
            </a:endParaRPr>
          </a:p>
          <a:p>
            <a:pPr defTabSz="634959" eaLnBrk="0" fontAlgn="base" hangingPunct="0">
              <a:lnSpc>
                <a:spcPts val="12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pt-BR" sz="1050" b="1" kern="0" dirty="0" err="1">
                <a:solidFill>
                  <a:srgbClr val="002060"/>
                </a:solidFill>
                <a:latin typeface="Century Gothic" panose="020B0502020202020204" pitchFamily="34" charset="0"/>
              </a:rPr>
              <a:t>Liq</a:t>
            </a:r>
            <a:r>
              <a:rPr lang="pt-BR" sz="1050" b="1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. pelo tomador:</a:t>
            </a:r>
            <a:r>
              <a:rPr lang="pt-BR" sz="1050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 Ocorrerá a liquidação em D+1 (dia 2)</a:t>
            </a: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28CDE9A6-003C-301F-FAA1-76C154684DCB}"/>
              </a:ext>
            </a:extLst>
          </p:cNvPr>
          <p:cNvSpPr txBox="1"/>
          <p:nvPr/>
        </p:nvSpPr>
        <p:spPr>
          <a:xfrm flipH="1">
            <a:off x="1445679" y="3133090"/>
            <a:ext cx="437892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defTabSz="634959" rtl="0" eaLnBrk="0" fontAlgn="base" latinLnBrk="0" hangingPunct="0">
              <a:lnSpc>
                <a:spcPts val="12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pt-BR" sz="1050" b="1" kern="0" dirty="0" err="1">
                <a:solidFill>
                  <a:srgbClr val="002060"/>
                </a:solidFill>
                <a:latin typeface="Century Gothic" panose="020B0502020202020204" pitchFamily="34" charset="0"/>
              </a:rPr>
              <a:t>Liq</a:t>
            </a:r>
            <a:r>
              <a:rPr lang="pt-BR" sz="1050" b="1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. pelo doador antes das 09:30:</a:t>
            </a:r>
            <a:r>
              <a:rPr lang="pt-BR" sz="1050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 N/A</a:t>
            </a:r>
          </a:p>
          <a:p>
            <a:pPr defTabSz="634959" eaLnBrk="0" fontAlgn="base" hangingPunct="0">
              <a:lnSpc>
                <a:spcPts val="12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pt-BR" sz="1050" b="1" kern="0" dirty="0" err="1">
                <a:solidFill>
                  <a:srgbClr val="002060"/>
                </a:solidFill>
                <a:latin typeface="Century Gothic" panose="020B0502020202020204" pitchFamily="34" charset="0"/>
              </a:rPr>
              <a:t>Liq</a:t>
            </a:r>
            <a:r>
              <a:rPr lang="pt-BR" sz="1050" b="1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. pelo doador após 09:30:</a:t>
            </a:r>
            <a:r>
              <a:rPr lang="pt-BR" sz="1050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 N/A</a:t>
            </a:r>
            <a:endParaRPr lang="pt-BR" sz="1050" b="1" kern="0" dirty="0">
              <a:solidFill>
                <a:srgbClr val="002060"/>
              </a:solidFill>
              <a:latin typeface="Century Gothic" panose="020B0502020202020204" pitchFamily="34" charset="0"/>
            </a:endParaRPr>
          </a:p>
          <a:p>
            <a:pPr defTabSz="634959" eaLnBrk="0" fontAlgn="base" hangingPunct="0">
              <a:lnSpc>
                <a:spcPts val="12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pt-BR" sz="1050" b="1" kern="0" dirty="0" err="1">
                <a:solidFill>
                  <a:srgbClr val="002060"/>
                </a:solidFill>
                <a:latin typeface="Century Gothic" panose="020B0502020202020204" pitchFamily="34" charset="0"/>
              </a:rPr>
              <a:t>Liq</a:t>
            </a:r>
            <a:r>
              <a:rPr lang="pt-BR" sz="1050" b="1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. pelo tomador:</a:t>
            </a:r>
            <a:r>
              <a:rPr lang="pt-BR" sz="1050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 Ocorrerá a liquidação em D+1 (dia 4)</a:t>
            </a: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CDEA8C22-8C4C-9759-3F67-69EC2C23131B}"/>
              </a:ext>
            </a:extLst>
          </p:cNvPr>
          <p:cNvSpPr txBox="1"/>
          <p:nvPr/>
        </p:nvSpPr>
        <p:spPr>
          <a:xfrm>
            <a:off x="315056" y="1829483"/>
            <a:ext cx="2818380" cy="348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3495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sz="1667" b="1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Fluxo </a:t>
            </a:r>
            <a:r>
              <a:rPr lang="pt-BR" sz="1667" b="1" kern="0" dirty="0">
                <a:solidFill>
                  <a:srgbClr val="00B0F0"/>
                </a:solidFill>
                <a:latin typeface="Century Gothic" panose="020B0502020202020204" pitchFamily="34" charset="0"/>
              </a:rPr>
              <a:t>ATUAL</a:t>
            </a:r>
            <a:r>
              <a:rPr lang="pt-BR" sz="1667" b="1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 no Balcão</a:t>
            </a:r>
            <a:endParaRPr kumimoji="0" lang="pt-BR" sz="1667" b="1" i="0" u="none" strike="noStrike" kern="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cxnSp>
        <p:nvCxnSpPr>
          <p:cNvPr id="70" name="Conector reto 69">
            <a:extLst>
              <a:ext uri="{FF2B5EF4-FFF2-40B4-BE49-F238E27FC236}">
                <a16:creationId xmlns:a16="http://schemas.microsoft.com/office/drawing/2014/main" id="{3D7375E0-4FE3-B723-83B1-406B77D91848}"/>
              </a:ext>
            </a:extLst>
          </p:cNvPr>
          <p:cNvCxnSpPr>
            <a:cxnSpLocks/>
          </p:cNvCxnSpPr>
          <p:nvPr/>
        </p:nvCxnSpPr>
        <p:spPr>
          <a:xfrm>
            <a:off x="6817027" y="3088853"/>
            <a:ext cx="0" cy="1586123"/>
          </a:xfrm>
          <a:prstGeom prst="line">
            <a:avLst/>
          </a:prstGeom>
          <a:ln w="12700"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Conector reto 70">
            <a:extLst>
              <a:ext uri="{FF2B5EF4-FFF2-40B4-BE49-F238E27FC236}">
                <a16:creationId xmlns:a16="http://schemas.microsoft.com/office/drawing/2014/main" id="{19E87C1F-B54E-B840-8A98-761377BADF91}"/>
              </a:ext>
            </a:extLst>
          </p:cNvPr>
          <p:cNvCxnSpPr>
            <a:cxnSpLocks/>
          </p:cNvCxnSpPr>
          <p:nvPr/>
        </p:nvCxnSpPr>
        <p:spPr>
          <a:xfrm>
            <a:off x="5892385" y="3088853"/>
            <a:ext cx="0" cy="2929526"/>
          </a:xfrm>
          <a:prstGeom prst="line">
            <a:avLst/>
          </a:prstGeom>
          <a:ln w="12700"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Conector reto 71">
            <a:extLst>
              <a:ext uri="{FF2B5EF4-FFF2-40B4-BE49-F238E27FC236}">
                <a16:creationId xmlns:a16="http://schemas.microsoft.com/office/drawing/2014/main" id="{7D9E910E-CB00-78AE-D762-4A8F323F0CDE}"/>
              </a:ext>
            </a:extLst>
          </p:cNvPr>
          <p:cNvCxnSpPr>
            <a:cxnSpLocks/>
          </p:cNvCxnSpPr>
          <p:nvPr/>
        </p:nvCxnSpPr>
        <p:spPr>
          <a:xfrm>
            <a:off x="6339624" y="3088853"/>
            <a:ext cx="0" cy="2216572"/>
          </a:xfrm>
          <a:prstGeom prst="line">
            <a:avLst/>
          </a:prstGeom>
          <a:ln w="12700"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CaixaDeTexto 72">
            <a:extLst>
              <a:ext uri="{FF2B5EF4-FFF2-40B4-BE49-F238E27FC236}">
                <a16:creationId xmlns:a16="http://schemas.microsoft.com/office/drawing/2014/main" id="{F70A93B6-A4DB-20D9-5182-A3621E2246FB}"/>
              </a:ext>
            </a:extLst>
          </p:cNvPr>
          <p:cNvSpPr txBox="1"/>
          <p:nvPr/>
        </p:nvSpPr>
        <p:spPr>
          <a:xfrm flipH="1">
            <a:off x="7188254" y="2392460"/>
            <a:ext cx="11812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63495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pt-BR" sz="1200" b="1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Vencimento</a:t>
            </a:r>
          </a:p>
        </p:txBody>
      </p:sp>
      <p:cxnSp>
        <p:nvCxnSpPr>
          <p:cNvPr id="74" name="Conector reto 73">
            <a:extLst>
              <a:ext uri="{FF2B5EF4-FFF2-40B4-BE49-F238E27FC236}">
                <a16:creationId xmlns:a16="http://schemas.microsoft.com/office/drawing/2014/main" id="{BD4A28C7-18A8-7785-8AD8-698C6D67C32E}"/>
              </a:ext>
            </a:extLst>
          </p:cNvPr>
          <p:cNvCxnSpPr/>
          <p:nvPr/>
        </p:nvCxnSpPr>
        <p:spPr>
          <a:xfrm>
            <a:off x="7778904" y="2643303"/>
            <a:ext cx="0" cy="2418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75" name="Tabela 74">
            <a:extLst>
              <a:ext uri="{FF2B5EF4-FFF2-40B4-BE49-F238E27FC236}">
                <a16:creationId xmlns:a16="http://schemas.microsoft.com/office/drawing/2014/main" id="{46360F72-810D-F674-FA75-8556E8395F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3366753"/>
              </p:ext>
            </p:extLst>
          </p:nvPr>
        </p:nvGraphicFramePr>
        <p:xfrm>
          <a:off x="5628314" y="2841024"/>
          <a:ext cx="4773570" cy="219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7357">
                  <a:extLst>
                    <a:ext uri="{9D8B030D-6E8A-4147-A177-3AD203B41FA5}">
                      <a16:colId xmlns:a16="http://schemas.microsoft.com/office/drawing/2014/main" val="3857619339"/>
                    </a:ext>
                  </a:extLst>
                </a:gridCol>
                <a:gridCol w="477357">
                  <a:extLst>
                    <a:ext uri="{9D8B030D-6E8A-4147-A177-3AD203B41FA5}">
                      <a16:colId xmlns:a16="http://schemas.microsoft.com/office/drawing/2014/main" val="775884385"/>
                    </a:ext>
                  </a:extLst>
                </a:gridCol>
                <a:gridCol w="477357">
                  <a:extLst>
                    <a:ext uri="{9D8B030D-6E8A-4147-A177-3AD203B41FA5}">
                      <a16:colId xmlns:a16="http://schemas.microsoft.com/office/drawing/2014/main" val="1902267414"/>
                    </a:ext>
                  </a:extLst>
                </a:gridCol>
                <a:gridCol w="477357">
                  <a:extLst>
                    <a:ext uri="{9D8B030D-6E8A-4147-A177-3AD203B41FA5}">
                      <a16:colId xmlns:a16="http://schemas.microsoft.com/office/drawing/2014/main" val="1481556780"/>
                    </a:ext>
                  </a:extLst>
                </a:gridCol>
                <a:gridCol w="477357">
                  <a:extLst>
                    <a:ext uri="{9D8B030D-6E8A-4147-A177-3AD203B41FA5}">
                      <a16:colId xmlns:a16="http://schemas.microsoft.com/office/drawing/2014/main" val="3358239306"/>
                    </a:ext>
                  </a:extLst>
                </a:gridCol>
                <a:gridCol w="477357">
                  <a:extLst>
                    <a:ext uri="{9D8B030D-6E8A-4147-A177-3AD203B41FA5}">
                      <a16:colId xmlns:a16="http://schemas.microsoft.com/office/drawing/2014/main" val="2177099174"/>
                    </a:ext>
                  </a:extLst>
                </a:gridCol>
                <a:gridCol w="477357">
                  <a:extLst>
                    <a:ext uri="{9D8B030D-6E8A-4147-A177-3AD203B41FA5}">
                      <a16:colId xmlns:a16="http://schemas.microsoft.com/office/drawing/2014/main" val="856191622"/>
                    </a:ext>
                  </a:extLst>
                </a:gridCol>
                <a:gridCol w="477357">
                  <a:extLst>
                    <a:ext uri="{9D8B030D-6E8A-4147-A177-3AD203B41FA5}">
                      <a16:colId xmlns:a16="http://schemas.microsoft.com/office/drawing/2014/main" val="2037056385"/>
                    </a:ext>
                  </a:extLst>
                </a:gridCol>
                <a:gridCol w="477357">
                  <a:extLst>
                    <a:ext uri="{9D8B030D-6E8A-4147-A177-3AD203B41FA5}">
                      <a16:colId xmlns:a16="http://schemas.microsoft.com/office/drawing/2014/main" val="3746557354"/>
                    </a:ext>
                  </a:extLst>
                </a:gridCol>
                <a:gridCol w="477357">
                  <a:extLst>
                    <a:ext uri="{9D8B030D-6E8A-4147-A177-3AD203B41FA5}">
                      <a16:colId xmlns:a16="http://schemas.microsoft.com/office/drawing/2014/main" val="4147567313"/>
                    </a:ext>
                  </a:extLst>
                </a:gridCol>
              </a:tblGrid>
              <a:tr h="179815">
                <a:tc>
                  <a:txBody>
                    <a:bodyPr/>
                    <a:lstStyle/>
                    <a:p>
                      <a:pPr algn="ctr"/>
                      <a:r>
                        <a:rPr lang="pt-BR" sz="1100" dirty="0"/>
                        <a:t>1</a:t>
                      </a:r>
                    </a:p>
                  </a:txBody>
                  <a:tcPr marT="25807" marB="2580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 dirty="0"/>
                        <a:t>2</a:t>
                      </a:r>
                    </a:p>
                  </a:txBody>
                  <a:tcPr marT="25807" marB="2580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 dirty="0"/>
                        <a:t>3</a:t>
                      </a:r>
                    </a:p>
                  </a:txBody>
                  <a:tcPr marT="25807" marB="2580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 dirty="0"/>
                        <a:t>4</a:t>
                      </a:r>
                    </a:p>
                  </a:txBody>
                  <a:tcPr marT="25807" marB="2580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 dirty="0"/>
                        <a:t>5</a:t>
                      </a:r>
                    </a:p>
                  </a:txBody>
                  <a:tcPr marT="25807" marB="2580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 dirty="0"/>
                        <a:t>6</a:t>
                      </a:r>
                    </a:p>
                  </a:txBody>
                  <a:tcPr marT="25807" marB="2580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 dirty="0"/>
                        <a:t>7</a:t>
                      </a:r>
                    </a:p>
                  </a:txBody>
                  <a:tcPr marT="25807" marB="2580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 dirty="0"/>
                        <a:t>8</a:t>
                      </a:r>
                    </a:p>
                  </a:txBody>
                  <a:tcPr marT="25807" marB="2580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 dirty="0"/>
                        <a:t>9</a:t>
                      </a:r>
                    </a:p>
                  </a:txBody>
                  <a:tcPr marT="25807" marB="2580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 dirty="0"/>
                        <a:t>10</a:t>
                      </a:r>
                    </a:p>
                  </a:txBody>
                  <a:tcPr marT="25807" marB="25807"/>
                </a:tc>
                <a:extLst>
                  <a:ext uri="{0D108BD9-81ED-4DB2-BD59-A6C34878D82A}">
                    <a16:rowId xmlns:a16="http://schemas.microsoft.com/office/drawing/2014/main" val="3029371225"/>
                  </a:ext>
                </a:extLst>
              </a:tr>
            </a:tbl>
          </a:graphicData>
        </a:graphic>
      </p:graphicFrame>
      <p:sp>
        <p:nvSpPr>
          <p:cNvPr id="76" name="CaixaDeTexto 75">
            <a:extLst>
              <a:ext uri="{FF2B5EF4-FFF2-40B4-BE49-F238E27FC236}">
                <a16:creationId xmlns:a16="http://schemas.microsoft.com/office/drawing/2014/main" id="{D68E5927-95A9-657E-87A1-0418D4AF2889}"/>
              </a:ext>
            </a:extLst>
          </p:cNvPr>
          <p:cNvSpPr txBox="1"/>
          <p:nvPr/>
        </p:nvSpPr>
        <p:spPr>
          <a:xfrm flipH="1">
            <a:off x="6283888" y="4835380"/>
            <a:ext cx="532589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just" defTabSz="634959" rtl="0" eaLnBrk="0" fontAlgn="base" latinLnBrk="0" hangingPunct="0">
              <a:lnSpc>
                <a:spcPts val="12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pt-BR" sz="1050" b="1" kern="0" dirty="0" err="1">
                <a:solidFill>
                  <a:srgbClr val="002060"/>
                </a:solidFill>
                <a:latin typeface="Century Gothic" panose="020B0502020202020204" pitchFamily="34" charset="0"/>
              </a:rPr>
              <a:t>Liq</a:t>
            </a:r>
            <a:r>
              <a:rPr lang="pt-BR" sz="1050" b="1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. pelo doador antes das 09:30:</a:t>
            </a:r>
            <a:r>
              <a:rPr lang="pt-BR" sz="1050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 Ocorrerá a liquidação em D+2 (dia 4)</a:t>
            </a:r>
          </a:p>
          <a:p>
            <a:pPr algn="just" defTabSz="634959" eaLnBrk="0" fontAlgn="base" hangingPunct="0">
              <a:lnSpc>
                <a:spcPts val="12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pt-BR" sz="1050" b="1" kern="0" dirty="0" err="1">
                <a:solidFill>
                  <a:srgbClr val="002060"/>
                </a:solidFill>
                <a:latin typeface="Century Gothic" panose="020B0502020202020204" pitchFamily="34" charset="0"/>
              </a:rPr>
              <a:t>Liq</a:t>
            </a:r>
            <a:r>
              <a:rPr lang="pt-BR" sz="1050" b="1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. pelo doador após 09:30:</a:t>
            </a:r>
            <a:r>
              <a:rPr lang="pt-BR" sz="1050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 </a:t>
            </a:r>
            <a:r>
              <a:rPr lang="pt-BR" sz="1050" u="sng" kern="0" dirty="0">
                <a:solidFill>
                  <a:srgbClr val="00B0F0"/>
                </a:solidFill>
                <a:latin typeface="Century Gothic" panose="020B0502020202020204" pitchFamily="34" charset="0"/>
              </a:rPr>
              <a:t>Ocorrerá a liquidação em D+3 (dia 5)</a:t>
            </a:r>
            <a:endParaRPr lang="pt-BR" sz="1050" b="1" u="sng" kern="0" dirty="0">
              <a:solidFill>
                <a:srgbClr val="00B0F0"/>
              </a:solidFill>
              <a:latin typeface="Century Gothic" panose="020B0502020202020204" pitchFamily="34" charset="0"/>
            </a:endParaRPr>
          </a:p>
          <a:p>
            <a:pPr algn="just" defTabSz="634959" eaLnBrk="0" fontAlgn="base" hangingPunct="0">
              <a:lnSpc>
                <a:spcPts val="12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pt-BR" sz="1050" b="1" kern="0" dirty="0" err="1">
                <a:solidFill>
                  <a:srgbClr val="002060"/>
                </a:solidFill>
                <a:latin typeface="Century Gothic" panose="020B0502020202020204" pitchFamily="34" charset="0"/>
              </a:rPr>
              <a:t>Liq</a:t>
            </a:r>
            <a:r>
              <a:rPr lang="pt-BR" sz="1050" b="1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. pelo tomador:</a:t>
            </a:r>
            <a:r>
              <a:rPr lang="pt-BR" sz="1050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 Ocorrerá a liquidação em D+1 (dia 3)</a:t>
            </a:r>
          </a:p>
        </p:txBody>
      </p:sp>
      <p:sp>
        <p:nvSpPr>
          <p:cNvPr id="77" name="CaixaDeTexto 76">
            <a:extLst>
              <a:ext uri="{FF2B5EF4-FFF2-40B4-BE49-F238E27FC236}">
                <a16:creationId xmlns:a16="http://schemas.microsoft.com/office/drawing/2014/main" id="{0688F3AF-F12D-A706-4119-AF46F49CC035}"/>
              </a:ext>
            </a:extLst>
          </p:cNvPr>
          <p:cNvSpPr txBox="1"/>
          <p:nvPr/>
        </p:nvSpPr>
        <p:spPr>
          <a:xfrm flipH="1">
            <a:off x="5849731" y="5473906"/>
            <a:ext cx="591284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just" defTabSz="634959" rtl="0" eaLnBrk="0" fontAlgn="base" latinLnBrk="0" hangingPunct="0">
              <a:lnSpc>
                <a:spcPts val="12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pt-BR" sz="1050" b="1" kern="0" dirty="0" err="1">
                <a:solidFill>
                  <a:srgbClr val="002060"/>
                </a:solidFill>
                <a:latin typeface="Century Gothic" panose="020B0502020202020204" pitchFamily="34" charset="0"/>
              </a:rPr>
              <a:t>Liq</a:t>
            </a:r>
            <a:r>
              <a:rPr lang="pt-BR" sz="1050" b="1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. pelo doador antes das 09:30:</a:t>
            </a:r>
            <a:r>
              <a:rPr lang="pt-BR" sz="1050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 Ocorrerá a liquidação em D+2 (dia 3)</a:t>
            </a:r>
          </a:p>
          <a:p>
            <a:pPr algn="just" defTabSz="634959" eaLnBrk="0" fontAlgn="base" hangingPunct="0">
              <a:lnSpc>
                <a:spcPts val="12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pt-BR" sz="1050" b="1" kern="0" dirty="0" err="1">
                <a:solidFill>
                  <a:srgbClr val="002060"/>
                </a:solidFill>
                <a:latin typeface="Century Gothic" panose="020B0502020202020204" pitchFamily="34" charset="0"/>
              </a:rPr>
              <a:t>Liq</a:t>
            </a:r>
            <a:r>
              <a:rPr lang="pt-BR" sz="1050" b="1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. pelo doador após 09:30:</a:t>
            </a:r>
            <a:r>
              <a:rPr lang="pt-BR" sz="1050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 Ocorrerá a liquidação em D+3 (dia 4)</a:t>
            </a:r>
            <a:endParaRPr lang="pt-BR" sz="1050" b="1" kern="0" dirty="0">
              <a:solidFill>
                <a:srgbClr val="002060"/>
              </a:solidFill>
              <a:latin typeface="Century Gothic" panose="020B0502020202020204" pitchFamily="34" charset="0"/>
            </a:endParaRPr>
          </a:p>
          <a:p>
            <a:pPr algn="just" defTabSz="634959" eaLnBrk="0" fontAlgn="base" hangingPunct="0">
              <a:lnSpc>
                <a:spcPts val="12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pt-BR" sz="1050" b="1" kern="0" dirty="0" err="1">
                <a:solidFill>
                  <a:srgbClr val="002060"/>
                </a:solidFill>
                <a:latin typeface="Century Gothic" panose="020B0502020202020204" pitchFamily="34" charset="0"/>
              </a:rPr>
              <a:t>Liq</a:t>
            </a:r>
            <a:r>
              <a:rPr lang="pt-BR" sz="1050" b="1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. pelo tomador:</a:t>
            </a:r>
            <a:r>
              <a:rPr lang="pt-BR" sz="1050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 Ocorrerá a liquidação em D+1 (dia 2)</a:t>
            </a:r>
          </a:p>
        </p:txBody>
      </p:sp>
      <p:sp>
        <p:nvSpPr>
          <p:cNvPr id="78" name="CaixaDeTexto 77">
            <a:extLst>
              <a:ext uri="{FF2B5EF4-FFF2-40B4-BE49-F238E27FC236}">
                <a16:creationId xmlns:a16="http://schemas.microsoft.com/office/drawing/2014/main" id="{C585DBFA-0ED7-4653-3440-3375EEAEFD79}"/>
              </a:ext>
            </a:extLst>
          </p:cNvPr>
          <p:cNvSpPr txBox="1"/>
          <p:nvPr/>
        </p:nvSpPr>
        <p:spPr>
          <a:xfrm flipH="1">
            <a:off x="6767589" y="3748343"/>
            <a:ext cx="484219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just" defTabSz="634959" rtl="0" eaLnBrk="0" fontAlgn="base" latinLnBrk="0" hangingPunct="0">
              <a:lnSpc>
                <a:spcPts val="12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pt-BR" sz="1050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Se o contrato não tiver sido liquidado, amanhecerá no dia 3 com o </a:t>
            </a:r>
            <a:r>
              <a:rPr lang="pt-BR" sz="1050" kern="0" dirty="0">
                <a:solidFill>
                  <a:srgbClr val="00B0F0"/>
                </a:solidFill>
                <a:latin typeface="Century Gothic" panose="020B0502020202020204" pitchFamily="34" charset="0"/>
              </a:rPr>
              <a:t>contrato renovado automaticamente</a:t>
            </a:r>
            <a:r>
              <a:rPr lang="pt-BR" sz="1050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. </a:t>
            </a:r>
            <a:r>
              <a:rPr lang="pt-BR" sz="1050" u="sng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As liquidações do dia 3 ou data posterior ocorrerão no contrato renovado </a:t>
            </a:r>
            <a:r>
              <a:rPr lang="pt-BR" sz="1050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(contrato novo)</a:t>
            </a:r>
          </a:p>
          <a:p>
            <a:pPr marR="0" lvl="0" algn="just" defTabSz="634959" rtl="0" eaLnBrk="0" fontAlgn="base" latinLnBrk="0" hangingPunct="0">
              <a:lnSpc>
                <a:spcPts val="12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pt-BR" sz="1050" b="1" kern="0" dirty="0" err="1">
                <a:solidFill>
                  <a:srgbClr val="002060"/>
                </a:solidFill>
                <a:latin typeface="Century Gothic" panose="020B0502020202020204" pitchFamily="34" charset="0"/>
              </a:rPr>
              <a:t>Liq</a:t>
            </a:r>
            <a:r>
              <a:rPr lang="pt-BR" sz="1050" b="1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. pelo doador antes das 09:30:</a:t>
            </a:r>
            <a:r>
              <a:rPr lang="pt-BR" sz="1050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 N/A (por conta da carência)</a:t>
            </a:r>
          </a:p>
          <a:p>
            <a:pPr algn="just" defTabSz="634959" eaLnBrk="0" fontAlgn="base" hangingPunct="0">
              <a:lnSpc>
                <a:spcPts val="12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pt-BR" sz="1050" b="1" kern="0" dirty="0" err="1">
                <a:solidFill>
                  <a:srgbClr val="002060"/>
                </a:solidFill>
                <a:latin typeface="Century Gothic" panose="020B0502020202020204" pitchFamily="34" charset="0"/>
              </a:rPr>
              <a:t>Liq</a:t>
            </a:r>
            <a:r>
              <a:rPr lang="pt-BR" sz="1050" b="1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. pelo doador após 09:30:</a:t>
            </a:r>
            <a:r>
              <a:rPr lang="pt-BR" sz="1050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 N/A (por conta da carência)</a:t>
            </a:r>
            <a:endParaRPr lang="pt-BR" sz="1050" b="1" kern="0" dirty="0">
              <a:solidFill>
                <a:srgbClr val="002060"/>
              </a:solidFill>
              <a:latin typeface="Century Gothic" panose="020B0502020202020204" pitchFamily="34" charset="0"/>
            </a:endParaRPr>
          </a:p>
          <a:p>
            <a:pPr algn="just" defTabSz="634959" eaLnBrk="0" fontAlgn="base" hangingPunct="0">
              <a:lnSpc>
                <a:spcPts val="12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pt-BR" sz="1050" b="1" kern="0" dirty="0" err="1">
                <a:solidFill>
                  <a:srgbClr val="002060"/>
                </a:solidFill>
                <a:latin typeface="Century Gothic" panose="020B0502020202020204" pitchFamily="34" charset="0"/>
              </a:rPr>
              <a:t>Liq</a:t>
            </a:r>
            <a:r>
              <a:rPr lang="pt-BR" sz="1050" b="1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. pelo tomador:</a:t>
            </a:r>
            <a:r>
              <a:rPr lang="pt-BR" sz="1050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 Ocorrerá a liquidação em D+1 (dia 4)</a:t>
            </a:r>
          </a:p>
        </p:txBody>
      </p:sp>
      <p:sp>
        <p:nvSpPr>
          <p:cNvPr id="80" name="CaixaDeTexto 79">
            <a:extLst>
              <a:ext uri="{FF2B5EF4-FFF2-40B4-BE49-F238E27FC236}">
                <a16:creationId xmlns:a16="http://schemas.microsoft.com/office/drawing/2014/main" id="{E526C6E5-C6DF-1790-E5BB-11C7268397E5}"/>
              </a:ext>
            </a:extLst>
          </p:cNvPr>
          <p:cNvSpPr txBox="1"/>
          <p:nvPr/>
        </p:nvSpPr>
        <p:spPr>
          <a:xfrm flipH="1">
            <a:off x="131516" y="2220980"/>
            <a:ext cx="17865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ctr" defTabSz="63495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pt-BR" sz="1200" b="1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Data limite para renovação</a:t>
            </a:r>
          </a:p>
        </p:txBody>
      </p:sp>
      <p:sp>
        <p:nvSpPr>
          <p:cNvPr id="82" name="CaixaDeTexto 81">
            <a:extLst>
              <a:ext uri="{FF2B5EF4-FFF2-40B4-BE49-F238E27FC236}">
                <a16:creationId xmlns:a16="http://schemas.microsoft.com/office/drawing/2014/main" id="{F1ED05A8-52E8-FBF3-610A-400CE6CFC23A}"/>
              </a:ext>
            </a:extLst>
          </p:cNvPr>
          <p:cNvSpPr txBox="1"/>
          <p:nvPr/>
        </p:nvSpPr>
        <p:spPr>
          <a:xfrm flipH="1">
            <a:off x="5448153" y="2220980"/>
            <a:ext cx="17865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ctr" defTabSz="63495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pt-BR" sz="1200" b="1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Data limite para renovação</a:t>
            </a:r>
          </a:p>
        </p:txBody>
      </p:sp>
      <p:sp>
        <p:nvSpPr>
          <p:cNvPr id="83" name="CaixaDeTexto 82">
            <a:extLst>
              <a:ext uri="{FF2B5EF4-FFF2-40B4-BE49-F238E27FC236}">
                <a16:creationId xmlns:a16="http://schemas.microsoft.com/office/drawing/2014/main" id="{12ABBD23-5F1B-A0E7-56D1-7F617A8C99F5}"/>
              </a:ext>
            </a:extLst>
          </p:cNvPr>
          <p:cNvSpPr txBox="1"/>
          <p:nvPr/>
        </p:nvSpPr>
        <p:spPr>
          <a:xfrm flipH="1">
            <a:off x="7263027" y="3116264"/>
            <a:ext cx="484219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just" defTabSz="634959" rtl="0" eaLnBrk="0" fontAlgn="base" latinLnBrk="0" hangingPunct="0">
              <a:lnSpc>
                <a:spcPts val="12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pt-BR" sz="1050" b="1" kern="0" dirty="0" err="1">
                <a:solidFill>
                  <a:srgbClr val="002060"/>
                </a:solidFill>
                <a:latin typeface="Century Gothic" panose="020B0502020202020204" pitchFamily="34" charset="0"/>
              </a:rPr>
              <a:t>Liq</a:t>
            </a:r>
            <a:r>
              <a:rPr lang="pt-BR" sz="1050" b="1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. pelo doador antes das 09:30:</a:t>
            </a:r>
            <a:r>
              <a:rPr lang="pt-BR" sz="1050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 Ocorrerá a liquidação em D+2 (dia 6)</a:t>
            </a:r>
          </a:p>
          <a:p>
            <a:pPr algn="just" defTabSz="634959" eaLnBrk="0" fontAlgn="base" hangingPunct="0">
              <a:lnSpc>
                <a:spcPts val="12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pt-BR" sz="1050" b="1" kern="0" dirty="0" err="1">
                <a:solidFill>
                  <a:srgbClr val="002060"/>
                </a:solidFill>
                <a:latin typeface="Century Gothic" panose="020B0502020202020204" pitchFamily="34" charset="0"/>
              </a:rPr>
              <a:t>Liq</a:t>
            </a:r>
            <a:r>
              <a:rPr lang="pt-BR" sz="1050" b="1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. pelo doador após 09:30:</a:t>
            </a:r>
            <a:r>
              <a:rPr lang="pt-BR" sz="1050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 Ocorrerá a liquidação em D+3 (dia 7)</a:t>
            </a:r>
            <a:endParaRPr lang="pt-BR" sz="1050" b="1" kern="0" dirty="0">
              <a:solidFill>
                <a:srgbClr val="002060"/>
              </a:solidFill>
              <a:latin typeface="Century Gothic" panose="020B0502020202020204" pitchFamily="34" charset="0"/>
            </a:endParaRPr>
          </a:p>
          <a:p>
            <a:pPr algn="just" defTabSz="634959" eaLnBrk="0" fontAlgn="base" hangingPunct="0">
              <a:lnSpc>
                <a:spcPts val="12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pt-BR" sz="1050" b="1" kern="0" dirty="0" err="1">
                <a:solidFill>
                  <a:srgbClr val="002060"/>
                </a:solidFill>
                <a:latin typeface="Century Gothic" panose="020B0502020202020204" pitchFamily="34" charset="0"/>
              </a:rPr>
              <a:t>Liq</a:t>
            </a:r>
            <a:r>
              <a:rPr lang="pt-BR" sz="1050" b="1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. pelo tomador:</a:t>
            </a:r>
            <a:r>
              <a:rPr lang="pt-BR" sz="1050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 Ocorrerá a liquidação em D+1 (dia 5)</a:t>
            </a:r>
          </a:p>
        </p:txBody>
      </p:sp>
      <p:cxnSp>
        <p:nvCxnSpPr>
          <p:cNvPr id="84" name="Conector reto 83">
            <a:extLst>
              <a:ext uri="{FF2B5EF4-FFF2-40B4-BE49-F238E27FC236}">
                <a16:creationId xmlns:a16="http://schemas.microsoft.com/office/drawing/2014/main" id="{B5E40793-4A07-1209-B5BB-4236FD13B30A}"/>
              </a:ext>
            </a:extLst>
          </p:cNvPr>
          <p:cNvCxnSpPr>
            <a:cxnSpLocks/>
          </p:cNvCxnSpPr>
          <p:nvPr/>
        </p:nvCxnSpPr>
        <p:spPr>
          <a:xfrm>
            <a:off x="7307221" y="3088853"/>
            <a:ext cx="0" cy="552026"/>
          </a:xfrm>
          <a:prstGeom prst="line">
            <a:avLst/>
          </a:prstGeom>
          <a:ln w="12700"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5" name="CaixaDeTexto 84">
            <a:extLst>
              <a:ext uri="{FF2B5EF4-FFF2-40B4-BE49-F238E27FC236}">
                <a16:creationId xmlns:a16="http://schemas.microsoft.com/office/drawing/2014/main" id="{9E61D7F9-AA18-0612-BECB-F67CAB77C742}"/>
              </a:ext>
            </a:extLst>
          </p:cNvPr>
          <p:cNvSpPr txBox="1"/>
          <p:nvPr/>
        </p:nvSpPr>
        <p:spPr>
          <a:xfrm>
            <a:off x="5596611" y="1829483"/>
            <a:ext cx="2818380" cy="348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3495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sz="1667" b="1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Fluxo </a:t>
            </a:r>
            <a:r>
              <a:rPr lang="pt-BR" sz="1667" b="1" kern="0" dirty="0">
                <a:solidFill>
                  <a:srgbClr val="00B0F0"/>
                </a:solidFill>
                <a:latin typeface="Century Gothic" panose="020B0502020202020204" pitchFamily="34" charset="0"/>
              </a:rPr>
              <a:t>FUTURO</a:t>
            </a:r>
            <a:r>
              <a:rPr lang="pt-BR" sz="1667" b="1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 no Balcão</a:t>
            </a:r>
            <a:endParaRPr kumimoji="0" lang="pt-BR" sz="1667" b="1" i="0" u="none" strike="noStrike" kern="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2" name="Espaço Reservado para Texto 17">
            <a:extLst>
              <a:ext uri="{FF2B5EF4-FFF2-40B4-BE49-F238E27FC236}">
                <a16:creationId xmlns:a16="http://schemas.microsoft.com/office/drawing/2014/main" id="{BEE95B2A-6DBD-C69F-5AC2-7302ABCE4662}"/>
              </a:ext>
            </a:extLst>
          </p:cNvPr>
          <p:cNvSpPr txBox="1">
            <a:spLocks/>
          </p:cNvSpPr>
          <p:nvPr/>
        </p:nvSpPr>
        <p:spPr>
          <a:xfrm>
            <a:off x="890835" y="308252"/>
            <a:ext cx="7915318" cy="470420"/>
          </a:xfrm>
          <a:prstGeom prst="rect">
            <a:avLst/>
          </a:prstGeom>
        </p:spPr>
        <p:txBody>
          <a:bodyPr anchor="t">
            <a:normAutofit fontScale="92500" lnSpcReduction="10000"/>
          </a:bodyPr>
          <a:lstStyle>
            <a:defPPr>
              <a:defRPr lang="pt-B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65836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1316736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975104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2633472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3291840" algn="l" defTabSz="1316736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3950208" algn="l" defTabSz="1316736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4608576" algn="l" defTabSz="1316736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5266944" algn="l" defTabSz="1316736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 marL="0" marR="0" lvl="0" indent="0" algn="l" defTabSz="63495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778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RENOVACÃO AUTOMÁTICA </a:t>
            </a:r>
            <a:r>
              <a:rPr kumimoji="0" lang="pt-BR" sz="2778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– BALCÃO (Registro)</a:t>
            </a:r>
            <a:endParaRPr kumimoji="0" lang="pt-BR" sz="2778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50837090"/>
      </p:ext>
    </p:extLst>
  </p:cSld>
  <p:clrMapOvr>
    <a:masterClrMapping/>
  </p:clrMapOvr>
  <p:transition>
    <p:fade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OVoqdYuR1S3QtkU.ETbrQ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1_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B3">
      <a:dk1>
        <a:srgbClr val="5A5F5F"/>
      </a:dk1>
      <a:lt1>
        <a:sysClr val="window" lastClr="FFFFFF"/>
      </a:lt1>
      <a:dk2>
        <a:srgbClr val="053273"/>
      </a:dk2>
      <a:lt2>
        <a:srgbClr val="FFFFFF"/>
      </a:lt2>
      <a:accent1>
        <a:srgbClr val="00AFE6"/>
      </a:accent1>
      <a:accent2>
        <a:srgbClr val="E17D1E"/>
      </a:accent2>
      <a:accent3>
        <a:srgbClr val="0064B4"/>
      </a:accent3>
      <a:accent4>
        <a:srgbClr val="FFD769"/>
      </a:accent4>
      <a:accent5>
        <a:srgbClr val="46C8F5"/>
      </a:accent5>
      <a:accent6>
        <a:srgbClr val="8CD7FA"/>
      </a:accent6>
      <a:hlink>
        <a:srgbClr val="00AFE6"/>
      </a:hlink>
      <a:folHlink>
        <a:srgbClr val="0064B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>
            <a:lumMod val="85000"/>
          </a:schemeClr>
        </a:solidFill>
        <a:ln>
          <a:noFill/>
        </a:ln>
        <a:effectLst/>
      </a:spPr>
      <a:bodyPr rtlCol="0" anchor="ctr"/>
      <a:lstStyle>
        <a:defPPr algn="ctr">
          <a:defRPr dirty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3459cda8-7238-4d75-8330-9715741f1edb" xsi:nil="true"/>
    <lcf76f155ced4ddcb4097134ff3c332f xmlns="9aff30e0-9021-4341-948c-34e0c89533f4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55771A507B05D040A21144032407C1CA" ma:contentTypeVersion="13" ma:contentTypeDescription="Crie um novo documento." ma:contentTypeScope="" ma:versionID="60cd98ac10e130316cc0a88a08258424">
  <xsd:schema xmlns:xsd="http://www.w3.org/2001/XMLSchema" xmlns:xs="http://www.w3.org/2001/XMLSchema" xmlns:p="http://schemas.microsoft.com/office/2006/metadata/properties" xmlns:ns2="9aff30e0-9021-4341-948c-34e0c89533f4" xmlns:ns3="3459cda8-7238-4d75-8330-9715741f1edb" targetNamespace="http://schemas.microsoft.com/office/2006/metadata/properties" ma:root="true" ma:fieldsID="862e46b930b389dc3b35643112af74e2" ns2:_="" ns3:_="">
    <xsd:import namespace="9aff30e0-9021-4341-948c-34e0c89533f4"/>
    <xsd:import namespace="3459cda8-7238-4d75-8330-9715741f1ed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ff30e0-9021-4341-948c-34e0c89533f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Marcações de imagem" ma:readOnly="false" ma:fieldId="{5cf76f15-5ced-4ddc-b409-7134ff3c332f}" ma:taxonomyMulti="true" ma:sspId="d7986fcc-77ff-48cb-93bf-87f58f65fbd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59cda8-7238-4d75-8330-9715741f1edb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fde24b7f-e20f-4cf0-b26d-290ff2da1482}" ma:internalName="TaxCatchAll" ma:showField="CatchAllData" ma:web="3459cda8-7238-4d75-8330-9715741f1ed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7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92BBFE8-D668-4513-BCB8-88BB09998451}">
  <ds:schemaRefs>
    <ds:schemaRef ds:uri="http://purl.org/dc/elements/1.1/"/>
    <ds:schemaRef ds:uri="http://schemas.microsoft.com/office/infopath/2007/PartnerControls"/>
    <ds:schemaRef ds:uri="http://schemas.microsoft.com/office/2006/documentManagement/types"/>
    <ds:schemaRef ds:uri="9aff30e0-9021-4341-948c-34e0c89533f4"/>
    <ds:schemaRef ds:uri="http://purl.org/dc/terms/"/>
    <ds:schemaRef ds:uri="http://www.w3.org/XML/1998/namespace"/>
    <ds:schemaRef ds:uri="http://purl.org/dc/dcmitype/"/>
    <ds:schemaRef ds:uri="3459cda8-7238-4d75-8330-9715741f1edb"/>
    <ds:schemaRef ds:uri="http://schemas.microsoft.com/office/2006/metadata/properties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08A6E926-85E2-46B3-AF0A-2EB6B2943DB9}">
  <ds:schemaRefs>
    <ds:schemaRef ds:uri="3459cda8-7238-4d75-8330-9715741f1edb"/>
    <ds:schemaRef ds:uri="9aff30e0-9021-4341-948c-34e0c89533f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A2F5FC38-7580-4D91-9293-E1C0F4CF80F8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4aeda764-ac5d-4c78-8b24-fe1405747852}" enabled="1" method="Standard" siteId="{f9cfd8cb-c4a5-4677-b65d-3150dda310c9}" contentBits="2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13201</TotalTime>
  <Words>1184</Words>
  <Application>Microsoft Office PowerPoint</Application>
  <PresentationFormat>Widescreen</PresentationFormat>
  <Paragraphs>216</Paragraphs>
  <Slides>6</Slides>
  <Notes>5</Notes>
  <HiddenSlides>0</HiddenSlides>
  <MMClips>0</MMClips>
  <ScaleCrop>false</ScaleCrop>
  <HeadingPairs>
    <vt:vector size="8" baseType="variant">
      <vt:variant>
        <vt:lpstr>Fontes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6</vt:i4>
      </vt:variant>
    </vt:vector>
  </HeadingPairs>
  <TitlesOfParts>
    <vt:vector size="15" baseType="lpstr">
      <vt:lpstr>Aptos</vt:lpstr>
      <vt:lpstr>Arial</vt:lpstr>
      <vt:lpstr>Calibri</vt:lpstr>
      <vt:lpstr>Calibri Light</vt:lpstr>
      <vt:lpstr>Century Gothic</vt:lpstr>
      <vt:lpstr>Segoe UI</vt:lpstr>
      <vt:lpstr>1_Tema do Office</vt:lpstr>
      <vt:lpstr>Office Theme</vt:lpstr>
      <vt:lpstr>Slide do think-cell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Henry Hideki Nakasone</dc:creator>
  <cp:lastModifiedBy>Henry Hideki Nakasone</cp:lastModifiedBy>
  <cp:revision>3</cp:revision>
  <dcterms:created xsi:type="dcterms:W3CDTF">2024-06-27T14:04:36Z</dcterms:created>
  <dcterms:modified xsi:type="dcterms:W3CDTF">2025-03-07T20:36:42Z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4aeda764-ac5d-4c78-8b24-fe1405747852_Enabled">
    <vt:lpwstr>true</vt:lpwstr>
  </property>
  <property fmtid="{D5CDD505-2E9C-101B-9397-08002B2CF9AE}" pid="3" name="MSIP_Label_4aeda764-ac5d-4c78-8b24-fe1405747852_SetDate">
    <vt:lpwstr>2024-06-27T15:18:20Z</vt:lpwstr>
  </property>
  <property fmtid="{D5CDD505-2E9C-101B-9397-08002B2CF9AE}" pid="4" name="MSIP_Label_4aeda764-ac5d-4c78-8b24-fe1405747852_Method">
    <vt:lpwstr>Standard</vt:lpwstr>
  </property>
  <property fmtid="{D5CDD505-2E9C-101B-9397-08002B2CF9AE}" pid="5" name="MSIP_Label_4aeda764-ac5d-4c78-8b24-fe1405747852_Name">
    <vt:lpwstr>4aeda764-ac5d-4c78-8b24-fe1405747852</vt:lpwstr>
  </property>
  <property fmtid="{D5CDD505-2E9C-101B-9397-08002B2CF9AE}" pid="6" name="MSIP_Label_4aeda764-ac5d-4c78-8b24-fe1405747852_SiteId">
    <vt:lpwstr>f9cfd8cb-c4a5-4677-b65d-3150dda310c9</vt:lpwstr>
  </property>
  <property fmtid="{D5CDD505-2E9C-101B-9397-08002B2CF9AE}" pid="7" name="MSIP_Label_4aeda764-ac5d-4c78-8b24-fe1405747852_ActionId">
    <vt:lpwstr>dd627a53-4b6c-4142-964b-f63d3a6ad554</vt:lpwstr>
  </property>
  <property fmtid="{D5CDD505-2E9C-101B-9397-08002B2CF9AE}" pid="8" name="MSIP_Label_4aeda764-ac5d-4c78-8b24-fe1405747852_ContentBits">
    <vt:lpwstr>2</vt:lpwstr>
  </property>
  <property fmtid="{D5CDD505-2E9C-101B-9397-08002B2CF9AE}" pid="9" name="ClassificationContentMarkingFooterLocations">
    <vt:lpwstr>1_Tema do Office:8\Office Theme:6</vt:lpwstr>
  </property>
  <property fmtid="{D5CDD505-2E9C-101B-9397-08002B2CF9AE}" pid="10" name="ClassificationContentMarkingFooterText">
    <vt:lpwstr>INFORMAÇÃO INTERNA – INTERNAL INFORMATION</vt:lpwstr>
  </property>
  <property fmtid="{D5CDD505-2E9C-101B-9397-08002B2CF9AE}" pid="11" name="ContentTypeId">
    <vt:lpwstr>0x01010055771A507B05D040A21144032407C1CA</vt:lpwstr>
  </property>
  <property fmtid="{D5CDD505-2E9C-101B-9397-08002B2CF9AE}" pid="12" name="MediaServiceImageTags">
    <vt:lpwstr/>
  </property>
</Properties>
</file>