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6" r:id="rId2"/>
  </p:sldMasterIdLst>
  <p:sldIdLst>
    <p:sldId id="4525" r:id="rId3"/>
    <p:sldId id="4628" r:id="rId4"/>
    <p:sldId id="4629" r:id="rId5"/>
    <p:sldId id="4632" r:id="rId6"/>
    <p:sldId id="4630" r:id="rId7"/>
    <p:sldId id="4631" r:id="rId8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B29CC6-72F4-42B6-A00B-427AA4F15E18}" v="37" dt="2025-05-26T14:55:15.95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326" y="102"/>
      </p:cViewPr>
      <p:guideLst/>
    </p:cSldViewPr>
  </p:slideViewPr>
  <p:notesTextViewPr>
    <p:cViewPr>
      <p:scale>
        <a:sx n="66" d="100"/>
        <a:sy n="66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sv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sv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sv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sv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svg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icon&#10;&#10;Description automatically generated">
            <a:extLst>
              <a:ext uri="{FF2B5EF4-FFF2-40B4-BE49-F238E27FC236}">
                <a16:creationId xmlns:a16="http://schemas.microsoft.com/office/drawing/2014/main" id="{478CE956-25DE-5948-BF70-29EDEE6F98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7129"/>
            <a:ext cx="12192000" cy="6843742"/>
          </a:xfrm>
          <a:prstGeom prst="rect">
            <a:avLst/>
          </a:prstGeom>
        </p:spPr>
      </p:pic>
      <p:sp>
        <p:nvSpPr>
          <p:cNvPr id="4" name="Text Placeholder 21">
            <a:extLst>
              <a:ext uri="{FF2B5EF4-FFF2-40B4-BE49-F238E27FC236}">
                <a16:creationId xmlns:a16="http://schemas.microsoft.com/office/drawing/2014/main" id="{E22B033C-E613-E94B-A3EA-5062E42BD1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883" y="2136195"/>
            <a:ext cx="5218112" cy="2426581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3BAAAAB-1EDC-994C-A503-BA58C25723A8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1CA1FD26-3A88-0E4E-AB8B-60C350EEF7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9" name="Text Placeholder 21">
            <a:extLst>
              <a:ext uri="{FF2B5EF4-FFF2-40B4-BE49-F238E27FC236}">
                <a16:creationId xmlns:a16="http://schemas.microsoft.com/office/drawing/2014/main" id="{E511A215-42D0-D242-8964-FCA59BF1D66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5075B3CB-FF9B-594C-9E5E-3599AB784D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66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Branco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EAEC9BB9-BAB9-E94C-8BB5-8E3C18DD2D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898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EAEC9BB9-BAB9-E94C-8BB5-8E3C18DD2D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CA5D0E80-DE93-4042-BEF6-A1AD0F7EE3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08312" y="1436861"/>
            <a:ext cx="3815734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seção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31F307F0-DBF1-C04B-B68D-BEF5E6049D6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1954554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D40AF430-EC9D-5149-8F38-24221E8F427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773082" y="1436861"/>
            <a:ext cx="1954553" cy="432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0718887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 2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3CF2EEC4-CAC4-C94F-995B-EE334B9A9CA4}"/>
              </a:ext>
            </a:extLst>
          </p:cNvPr>
          <p:cNvSpPr/>
          <p:nvPr userDrawn="1"/>
        </p:nvSpPr>
        <p:spPr>
          <a:xfrm>
            <a:off x="6096000" y="1078263"/>
            <a:ext cx="2987124" cy="5059868"/>
          </a:xfrm>
          <a:prstGeom prst="rect">
            <a:avLst/>
          </a:prstGeom>
          <a:solidFill>
            <a:srgbClr val="0014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14022C6-869B-EA41-B3FF-C47B44CB5EA9}"/>
              </a:ext>
            </a:extLst>
          </p:cNvPr>
          <p:cNvSpPr/>
          <p:nvPr userDrawn="1"/>
        </p:nvSpPr>
        <p:spPr>
          <a:xfrm>
            <a:off x="722092" y="1078263"/>
            <a:ext cx="5373907" cy="50598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Text Placeholder 21">
            <a:extLst>
              <a:ext uri="{FF2B5EF4-FFF2-40B4-BE49-F238E27FC236}">
                <a16:creationId xmlns:a16="http://schemas.microsoft.com/office/drawing/2014/main" id="{514617E3-89F9-274C-9CA6-F051CE8AAD2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59819" y="1436861"/>
            <a:ext cx="4264228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seção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83D50898-37D6-CE4B-86DD-FBE7C49FA19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2204872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pic>
        <p:nvPicPr>
          <p:cNvPr id="29" name="Picture 28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B18E4841-CC34-894E-A6B6-489136A3269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DF5CD3C7-185A-E249-A1D9-A8CB002D7BCF}"/>
              </a:ext>
            </a:extLst>
          </p:cNvPr>
          <p:cNvSpPr/>
          <p:nvPr userDrawn="1"/>
        </p:nvSpPr>
        <p:spPr>
          <a:xfrm>
            <a:off x="9097618" y="1078263"/>
            <a:ext cx="3094382" cy="50598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8" name="Text Placeholder 4">
            <a:extLst>
              <a:ext uri="{FF2B5EF4-FFF2-40B4-BE49-F238E27FC236}">
                <a16:creationId xmlns:a16="http://schemas.microsoft.com/office/drawing/2014/main" id="{B2A959D1-486B-0642-8AE5-EF36E96EF1E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460476" y="1436861"/>
            <a:ext cx="2204872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0944537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 + Imagem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E50540C-AD0A-AA46-A493-869AD7FFDD25}"/>
              </a:ext>
            </a:extLst>
          </p:cNvPr>
          <p:cNvSpPr/>
          <p:nvPr userDrawn="1"/>
        </p:nvSpPr>
        <p:spPr>
          <a:xfrm>
            <a:off x="6096000" y="1078263"/>
            <a:ext cx="2987124" cy="5059868"/>
          </a:xfrm>
          <a:prstGeom prst="rect">
            <a:avLst/>
          </a:prstGeom>
          <a:solidFill>
            <a:srgbClr val="0014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6" name="Picture 5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EAEC9BB9-BAB9-E94C-8BB5-8E3C18DD2D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14022C6-869B-EA41-B3FF-C47B44CB5EA9}"/>
              </a:ext>
            </a:extLst>
          </p:cNvPr>
          <p:cNvSpPr/>
          <p:nvPr userDrawn="1"/>
        </p:nvSpPr>
        <p:spPr>
          <a:xfrm>
            <a:off x="722092" y="1078263"/>
            <a:ext cx="5373907" cy="50598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Picture Placeholder 2">
            <a:extLst>
              <a:ext uri="{FF2B5EF4-FFF2-40B4-BE49-F238E27FC236}">
                <a16:creationId xmlns:a16="http://schemas.microsoft.com/office/drawing/2014/main" id="{6C6B9779-E705-9245-BE75-AF4E546BC8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083125" y="1078262"/>
            <a:ext cx="3108876" cy="505986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3ED90FA8-E745-3744-8DEC-EDDDF5EE2A4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2204872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sp>
        <p:nvSpPr>
          <p:cNvPr id="35" name="Text Placeholder 21">
            <a:extLst>
              <a:ext uri="{FF2B5EF4-FFF2-40B4-BE49-F238E27FC236}">
                <a16:creationId xmlns:a16="http://schemas.microsoft.com/office/drawing/2014/main" id="{0D1672A8-3DDC-434F-95DA-292CD0F60D4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59819" y="1436861"/>
            <a:ext cx="4264228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seção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666005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 3">
    <p:bg>
      <p:bgPr>
        <a:solidFill>
          <a:srgbClr val="F0F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0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6EE4F868-E776-B14F-B3CD-836AF4E93C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4" y="-489933"/>
            <a:ext cx="3942478" cy="2419195"/>
          </a:xfrm>
          <a:prstGeom prst="rect">
            <a:avLst/>
          </a:prstGeom>
        </p:spPr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id="{255F48E8-6436-034B-8F64-7173A32A7D2B}"/>
              </a:ext>
            </a:extLst>
          </p:cNvPr>
          <p:cNvSpPr/>
          <p:nvPr userDrawn="1"/>
        </p:nvSpPr>
        <p:spPr>
          <a:xfrm>
            <a:off x="6095999" y="1078263"/>
            <a:ext cx="4991301" cy="5059868"/>
          </a:xfrm>
          <a:prstGeom prst="rect">
            <a:avLst/>
          </a:prstGeom>
          <a:solidFill>
            <a:srgbClr val="0014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B5EFFD3-FA89-044B-A861-2C7D41E21ACF}"/>
              </a:ext>
            </a:extLst>
          </p:cNvPr>
          <p:cNvSpPr/>
          <p:nvPr userDrawn="1"/>
        </p:nvSpPr>
        <p:spPr>
          <a:xfrm>
            <a:off x="722092" y="1078263"/>
            <a:ext cx="5373907" cy="505986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1511A93A-B173-574C-9569-419311A0694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1954554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</p:txBody>
      </p:sp>
      <p:sp>
        <p:nvSpPr>
          <p:cNvPr id="37" name="Text Placeholder 4">
            <a:extLst>
              <a:ext uri="{FF2B5EF4-FFF2-40B4-BE49-F238E27FC236}">
                <a16:creationId xmlns:a16="http://schemas.microsoft.com/office/drawing/2014/main" id="{95F3CE25-B7AD-0642-AE34-2D3159FE9D8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773082" y="1436861"/>
            <a:ext cx="1954553" cy="432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</p:txBody>
      </p:sp>
      <p:sp>
        <p:nvSpPr>
          <p:cNvPr id="48" name="Text Placeholder 21">
            <a:extLst>
              <a:ext uri="{FF2B5EF4-FFF2-40B4-BE49-F238E27FC236}">
                <a16:creationId xmlns:a16="http://schemas.microsoft.com/office/drawing/2014/main" id="{776BA9ED-F8E9-1845-8BA4-05EEC88BAB8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59819" y="1436861"/>
            <a:ext cx="4264228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da </a:t>
            </a:r>
            <a:r>
              <a:rPr lang="en-US" dirty="0" err="1"/>
              <a:t>seção</a:t>
            </a:r>
            <a:endParaRPr lang="en-US" dirty="0"/>
          </a:p>
          <a:p>
            <a:pPr lvl="1"/>
            <a:r>
              <a:rPr lang="en-US" dirty="0" err="1"/>
              <a:t>Subtítulo</a:t>
            </a:r>
            <a:r>
              <a:rPr lang="en-US" dirty="0"/>
              <a:t> da </a:t>
            </a:r>
            <a:r>
              <a:rPr lang="en-US" dirty="0" err="1"/>
              <a:t>seção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208153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CE17492E-930C-9043-8F7F-ADAA36397756}"/>
              </a:ext>
            </a:extLst>
          </p:cNvPr>
          <p:cNvSpPr/>
          <p:nvPr userDrawn="1"/>
        </p:nvSpPr>
        <p:spPr>
          <a:xfrm>
            <a:off x="6087008" y="0"/>
            <a:ext cx="6104992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6" name="Text Placeholder 2">
            <a:extLst>
              <a:ext uri="{FF2B5EF4-FFF2-40B4-BE49-F238E27FC236}">
                <a16:creationId xmlns:a16="http://schemas.microsoft.com/office/drawing/2014/main" id="{6C646359-1583-4E41-A7D4-65B60B9304C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87" name="Text Placeholder 4">
            <a:extLst>
              <a:ext uri="{FF2B5EF4-FFF2-40B4-BE49-F238E27FC236}">
                <a16:creationId xmlns:a16="http://schemas.microsoft.com/office/drawing/2014/main" id="{3A10E2DE-4DE0-3540-85E2-91D11FF07F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88" name="Text Placeholder 4">
            <a:extLst>
              <a:ext uri="{FF2B5EF4-FFF2-40B4-BE49-F238E27FC236}">
                <a16:creationId xmlns:a16="http://schemas.microsoft.com/office/drawing/2014/main" id="{736EE758-47DD-114D-95AF-CE18277B94B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30C42F80-8E67-FE46-910E-22AA6C1C30F1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48686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+ Imagem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A6971A50-D0CA-354B-A11D-48670AE1A4B9}"/>
              </a:ext>
            </a:extLst>
          </p:cNvPr>
          <p:cNvSpPr/>
          <p:nvPr userDrawn="1"/>
        </p:nvSpPr>
        <p:spPr>
          <a:xfrm>
            <a:off x="6096000" y="-1"/>
            <a:ext cx="6096000" cy="68579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2638C65B-A528-C04B-8022-CCDB2F0DD43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104992" cy="325755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94D9B377-98FE-2C46-9AC4-623D00D2E7A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BE5D99C0-F7E8-E24E-9A32-44EA7EE386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560F1BDF-47E9-0E4C-B4FB-97FFF44D9CC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C9BB4A9-38F6-144A-BC4A-C5CAF9D4AFB6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1">
            <a:extLst>
              <a:ext uri="{FF2B5EF4-FFF2-40B4-BE49-F238E27FC236}">
                <a16:creationId xmlns:a16="http://schemas.microsoft.com/office/drawing/2014/main" id="{42D031F1-0287-4639-A1D0-07E643BB8083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887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+ Imagem 2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53932185-CDD1-7640-9B0D-2BB7A8BD621A}"/>
              </a:ext>
            </a:extLst>
          </p:cNvPr>
          <p:cNvSpPr/>
          <p:nvPr userDrawn="1"/>
        </p:nvSpPr>
        <p:spPr>
          <a:xfrm>
            <a:off x="6087008" y="0"/>
            <a:ext cx="6104992" cy="6464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2638C65B-A528-C04B-8022-CCDB2F0DD43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5C94E7F6-2C47-8D4B-888A-D4727DF6E78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02907AD8-F796-B545-9D13-B7F2E72BE08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4D61FF8A-86FC-BF48-933E-FCC2D61D968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836C5FE-C23D-2342-80DA-E2747245061A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1">
            <a:extLst>
              <a:ext uri="{FF2B5EF4-FFF2-40B4-BE49-F238E27FC236}">
                <a16:creationId xmlns:a16="http://schemas.microsoft.com/office/drawing/2014/main" id="{9BA8D4DF-0FDE-4905-A831-048BB16D697E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23142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Tópicos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pic>
        <p:nvPicPr>
          <p:cNvPr id="26" name="Picture 2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09BB5D9A-C6BC-FC40-A895-04AE18ECEF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14C82B8-3F86-B14F-ABAF-5769A31BDD23}"/>
              </a:ext>
            </a:extLst>
          </p:cNvPr>
          <p:cNvCxnSpPr>
            <a:cxnSpLocks/>
          </p:cNvCxnSpPr>
          <p:nvPr userDrawn="1"/>
        </p:nvCxnSpPr>
        <p:spPr>
          <a:xfrm>
            <a:off x="6442365" y="2832493"/>
            <a:ext cx="4908440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 Placeholder 4">
            <a:extLst>
              <a:ext uri="{FF2B5EF4-FFF2-40B4-BE49-F238E27FC236}">
                <a16:creationId xmlns:a16="http://schemas.microsoft.com/office/drawing/2014/main" id="{768E1E33-843D-6D43-9B78-A392AD92549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6981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75A72A54-6521-7948-869A-9B187424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46981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3" name="Text Placeholder 2">
            <a:extLst>
              <a:ext uri="{FF2B5EF4-FFF2-40B4-BE49-F238E27FC236}">
                <a16:creationId xmlns:a16="http://schemas.microsoft.com/office/drawing/2014/main" id="{F766A65C-93A3-5C4B-B2D7-0BE40094A95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54" name="Text Placeholder 4">
            <a:extLst>
              <a:ext uri="{FF2B5EF4-FFF2-40B4-BE49-F238E27FC236}">
                <a16:creationId xmlns:a16="http://schemas.microsoft.com/office/drawing/2014/main" id="{4481B79B-D275-094F-A74E-F79A2F01A72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5" name="Text Placeholder 4">
            <a:extLst>
              <a:ext uri="{FF2B5EF4-FFF2-40B4-BE49-F238E27FC236}">
                <a16:creationId xmlns:a16="http://schemas.microsoft.com/office/drawing/2014/main" id="{6880EEB2-2D17-F345-8614-FF47F86808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34BD5DD-D4EF-4946-86CB-AD4ADC80A13E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21084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Colunas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6DF66EF7-97C1-4042-B0FB-83B720BFB0CA}"/>
              </a:ext>
            </a:extLst>
          </p:cNvPr>
          <p:cNvSpPr/>
          <p:nvPr userDrawn="1"/>
        </p:nvSpPr>
        <p:spPr>
          <a:xfrm>
            <a:off x="6087008" y="0"/>
            <a:ext cx="6104992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30F91318-A067-7949-9AF0-BD1A70889B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8AD504B3-3E30-864B-8EFF-4CF985137F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F6837648-CEA7-6140-AA85-881A1E58FBE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8307C86-2CE4-CC40-90AA-AF07DBF8B237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2C21F61E-F479-6D4C-B289-FABB082B9F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F84E7D9F-55F8-4B76-8866-AA3CBAA52125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2686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A + Sub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icon&#10;&#10;Description automatically generated">
            <a:extLst>
              <a:ext uri="{FF2B5EF4-FFF2-40B4-BE49-F238E27FC236}">
                <a16:creationId xmlns:a16="http://schemas.microsoft.com/office/drawing/2014/main" id="{0660A9F3-4EBF-1E4E-9F17-528459E41A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7129"/>
            <a:ext cx="12192000" cy="6843742"/>
          </a:xfrm>
          <a:prstGeom prst="rect">
            <a:avLst/>
          </a:prstGeom>
        </p:spPr>
      </p:pic>
      <p:sp>
        <p:nvSpPr>
          <p:cNvPr id="13" name="Text Placeholder 30">
            <a:extLst>
              <a:ext uri="{FF2B5EF4-FFF2-40B4-BE49-F238E27FC236}">
                <a16:creationId xmlns:a16="http://schemas.microsoft.com/office/drawing/2014/main" id="{16779A66-C5D1-C342-AD2F-EE3538ECC8A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350932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apresentação</a:t>
            </a:r>
          </a:p>
        </p:txBody>
      </p:sp>
      <p:sp>
        <p:nvSpPr>
          <p:cNvPr id="14" name="Text Placeholder 21">
            <a:extLst>
              <a:ext uri="{FF2B5EF4-FFF2-40B4-BE49-F238E27FC236}">
                <a16:creationId xmlns:a16="http://schemas.microsoft.com/office/drawing/2014/main" id="{80088AFC-6763-7F4F-BC48-F352F4A7E9E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136195"/>
            <a:ext cx="5218112" cy="2068587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15" name="Text Placeholder 21">
            <a:extLst>
              <a:ext uri="{FF2B5EF4-FFF2-40B4-BE49-F238E27FC236}">
                <a16:creationId xmlns:a16="http://schemas.microsoft.com/office/drawing/2014/main" id="{0DA4CAEA-2E0A-5142-853B-AA698F776B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16" name="Text Placeholder 21">
            <a:extLst>
              <a:ext uri="{FF2B5EF4-FFF2-40B4-BE49-F238E27FC236}">
                <a16:creationId xmlns:a16="http://schemas.microsoft.com/office/drawing/2014/main" id="{B1DA6BBB-9EDE-CC4D-998F-A81BC70AD4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F2788D1-9943-544A-91C4-E53E9A511F30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Graphic 18">
            <a:extLst>
              <a:ext uri="{FF2B5EF4-FFF2-40B4-BE49-F238E27FC236}">
                <a16:creationId xmlns:a16="http://schemas.microsoft.com/office/drawing/2014/main" id="{7E64B4F7-AAD6-184E-A926-300CC02F31F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0725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Colunas + Imagem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431CCABF-6054-004A-B3F6-06EA55489BBE}"/>
              </a:ext>
            </a:extLst>
          </p:cNvPr>
          <p:cNvSpPr/>
          <p:nvPr userDrawn="1"/>
        </p:nvSpPr>
        <p:spPr>
          <a:xfrm>
            <a:off x="6087008" y="-1"/>
            <a:ext cx="6104992" cy="685799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9E0BFA88-16E2-0B42-A641-FAB9F3C7AB9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5360A758-0D44-E643-B842-48AC34A10D5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7" name="Text Placeholder 4">
            <a:extLst>
              <a:ext uri="{FF2B5EF4-FFF2-40B4-BE49-F238E27FC236}">
                <a16:creationId xmlns:a16="http://schemas.microsoft.com/office/drawing/2014/main" id="{ACE4E720-3CD0-5D4C-AF06-B778E2ABF5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26144BB-0A40-3B4B-843E-3AC4EFC9C147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4025AF4C-BEF2-3A45-B462-E697CB4B44E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0" name="Picture Placeholder 2">
            <a:extLst>
              <a:ext uri="{FF2B5EF4-FFF2-40B4-BE49-F238E27FC236}">
                <a16:creationId xmlns:a16="http://schemas.microsoft.com/office/drawing/2014/main" id="{5EC42123-DBF4-434F-963D-4FCFD593E74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104992" cy="325755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6F312B4-C188-4326-AB7A-F3F83E1DD121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43071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Colunas + Imagem 2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36" name="Picture Placeholder 2">
            <a:extLst>
              <a:ext uri="{FF2B5EF4-FFF2-40B4-BE49-F238E27FC236}">
                <a16:creationId xmlns:a16="http://schemas.microsoft.com/office/drawing/2014/main" id="{6137350C-DF61-C54E-93D1-21785BA94B1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C28C58DE-3590-4347-A8D2-FB9B2F6A1C5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48ED2632-1195-FF4A-94C3-CB9E3603054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42" name="Text Placeholder 4">
            <a:extLst>
              <a:ext uri="{FF2B5EF4-FFF2-40B4-BE49-F238E27FC236}">
                <a16:creationId xmlns:a16="http://schemas.microsoft.com/office/drawing/2014/main" id="{493BD35E-A91B-7245-8B45-5F558A697F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3" name="Text Placeholder 4">
            <a:extLst>
              <a:ext uri="{FF2B5EF4-FFF2-40B4-BE49-F238E27FC236}">
                <a16:creationId xmlns:a16="http://schemas.microsoft.com/office/drawing/2014/main" id="{F1AAFD6D-5E3A-5642-A774-B5F17F3D05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10" name="Rectangle 11">
            <a:extLst>
              <a:ext uri="{FF2B5EF4-FFF2-40B4-BE49-F238E27FC236}">
                <a16:creationId xmlns:a16="http://schemas.microsoft.com/office/drawing/2014/main" id="{BECE4E38-4AFA-4C11-B3D8-617F59D6D309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68059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údo 2 Colunas + Imagem 2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36" name="Picture Placeholder 2">
            <a:extLst>
              <a:ext uri="{FF2B5EF4-FFF2-40B4-BE49-F238E27FC236}">
                <a16:creationId xmlns:a16="http://schemas.microsoft.com/office/drawing/2014/main" id="{6137350C-DF61-C54E-93D1-21785BA94B1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C28C58DE-3590-4347-A8D2-FB9B2F6A1C5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48ED2632-1195-FF4A-94C3-CB9E3603054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58AA73C-2FD4-4645-B4DC-A245307F09D8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 Placeholder 4">
            <a:extLst>
              <a:ext uri="{FF2B5EF4-FFF2-40B4-BE49-F238E27FC236}">
                <a16:creationId xmlns:a16="http://schemas.microsoft.com/office/drawing/2014/main" id="{493BD35E-A91B-7245-8B45-5F558A697F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3" name="Text Placeholder 4">
            <a:extLst>
              <a:ext uri="{FF2B5EF4-FFF2-40B4-BE49-F238E27FC236}">
                <a16:creationId xmlns:a16="http://schemas.microsoft.com/office/drawing/2014/main" id="{F1AAFD6D-5E3A-5642-A774-B5F17F3D05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783C06C1-3C2D-4415-BC61-9A8F59387B4A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59838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Tópicos 2 Colunas 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pic>
        <p:nvPicPr>
          <p:cNvPr id="26" name="Picture 2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09BB5D9A-C6BC-FC40-A895-04AE18ECEF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1896E23C-C288-9849-A2C6-D5CE336C826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913834B8-8FE3-3B41-9008-AEDD75CAA5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DFC7AD4-7835-F044-9316-B98B8D03F7CE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DA311851-78A5-634E-961C-ECBFFE82AD08}"/>
              </a:ext>
            </a:extLst>
          </p:cNvPr>
          <p:cNvCxnSpPr>
            <a:cxnSpLocks/>
          </p:cNvCxnSpPr>
          <p:nvPr userDrawn="1"/>
        </p:nvCxnSpPr>
        <p:spPr>
          <a:xfrm>
            <a:off x="6442365" y="2832493"/>
            <a:ext cx="4908440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 Placeholder 4">
            <a:extLst>
              <a:ext uri="{FF2B5EF4-FFF2-40B4-BE49-F238E27FC236}">
                <a16:creationId xmlns:a16="http://schemas.microsoft.com/office/drawing/2014/main" id="{3D3154C8-98BB-F740-B796-962D4035663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46981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3" name="Text Placeholder 4">
            <a:extLst>
              <a:ext uri="{FF2B5EF4-FFF2-40B4-BE49-F238E27FC236}">
                <a16:creationId xmlns:a16="http://schemas.microsoft.com/office/drawing/2014/main" id="{1DA9A93C-51D7-824A-A825-A63BE171BA5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4698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4" name="Text Placeholder 4">
            <a:extLst>
              <a:ext uri="{FF2B5EF4-FFF2-40B4-BE49-F238E27FC236}">
                <a16:creationId xmlns:a16="http://schemas.microsoft.com/office/drawing/2014/main" id="{A7D9D601-1E02-6A40-9B76-51DCFE81837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079648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5" name="Text Placeholder 4">
            <a:extLst>
              <a:ext uri="{FF2B5EF4-FFF2-40B4-BE49-F238E27FC236}">
                <a16:creationId xmlns:a16="http://schemas.microsoft.com/office/drawing/2014/main" id="{E2D51E82-ACB9-5949-94E0-58A51F5C52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5DF18811-7D9C-E840-95AD-DFA3D35DA6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908897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údo 2 Tópicos 2 Colunas 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pic>
        <p:nvPicPr>
          <p:cNvPr id="26" name="Picture 2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09BB5D9A-C6BC-FC40-A895-04AE18ECEF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1896E23C-C288-9849-A2C6-D5CE336C826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913834B8-8FE3-3B41-9008-AEDD75CAA5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2" name="Text Placeholder 4">
            <a:extLst>
              <a:ext uri="{FF2B5EF4-FFF2-40B4-BE49-F238E27FC236}">
                <a16:creationId xmlns:a16="http://schemas.microsoft.com/office/drawing/2014/main" id="{3D3154C8-98BB-F740-B796-962D4035663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46981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3" name="Text Placeholder 4">
            <a:extLst>
              <a:ext uri="{FF2B5EF4-FFF2-40B4-BE49-F238E27FC236}">
                <a16:creationId xmlns:a16="http://schemas.microsoft.com/office/drawing/2014/main" id="{1DA9A93C-51D7-824A-A825-A63BE171BA5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4698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4" name="Text Placeholder 4">
            <a:extLst>
              <a:ext uri="{FF2B5EF4-FFF2-40B4-BE49-F238E27FC236}">
                <a16:creationId xmlns:a16="http://schemas.microsoft.com/office/drawing/2014/main" id="{A7D9D601-1E02-6A40-9B76-51DCFE81837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079648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5" name="Text Placeholder 4">
            <a:extLst>
              <a:ext uri="{FF2B5EF4-FFF2-40B4-BE49-F238E27FC236}">
                <a16:creationId xmlns:a16="http://schemas.microsoft.com/office/drawing/2014/main" id="{E2D51E82-ACB9-5949-94E0-58A51F5C52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5DF18811-7D9C-E840-95AD-DFA3D35DA6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571554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em Branc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24516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icon&#10;&#10;Description automatically generated">
            <a:extLst>
              <a:ext uri="{FF2B5EF4-FFF2-40B4-BE49-F238E27FC236}">
                <a16:creationId xmlns:a16="http://schemas.microsoft.com/office/drawing/2014/main" id="{478CE956-25DE-5948-BF70-29EDEE6F98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7129"/>
            <a:ext cx="12192000" cy="6843742"/>
          </a:xfrm>
          <a:prstGeom prst="rect">
            <a:avLst/>
          </a:prstGeom>
        </p:spPr>
      </p:pic>
      <p:sp>
        <p:nvSpPr>
          <p:cNvPr id="4" name="Text Placeholder 21">
            <a:extLst>
              <a:ext uri="{FF2B5EF4-FFF2-40B4-BE49-F238E27FC236}">
                <a16:creationId xmlns:a16="http://schemas.microsoft.com/office/drawing/2014/main" id="{E22B033C-E613-E94B-A3EA-5062E42BD1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883" y="2136195"/>
            <a:ext cx="5218112" cy="2426581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3BAAAAB-1EDC-994C-A503-BA58C25723A8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1CA1FD26-3A88-0E4E-AB8B-60C350EEF7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9" name="Text Placeholder 21">
            <a:extLst>
              <a:ext uri="{FF2B5EF4-FFF2-40B4-BE49-F238E27FC236}">
                <a16:creationId xmlns:a16="http://schemas.microsoft.com/office/drawing/2014/main" id="{E511A215-42D0-D242-8964-FCA59BF1D66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5075B3CB-FF9B-594C-9E5E-3599AB784D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08032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A + Sub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icon&#10;&#10;Description automatically generated">
            <a:extLst>
              <a:ext uri="{FF2B5EF4-FFF2-40B4-BE49-F238E27FC236}">
                <a16:creationId xmlns:a16="http://schemas.microsoft.com/office/drawing/2014/main" id="{0660A9F3-4EBF-1E4E-9F17-528459E41A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7129"/>
            <a:ext cx="12192000" cy="6843742"/>
          </a:xfrm>
          <a:prstGeom prst="rect">
            <a:avLst/>
          </a:prstGeom>
        </p:spPr>
      </p:pic>
      <p:sp>
        <p:nvSpPr>
          <p:cNvPr id="13" name="Text Placeholder 30">
            <a:extLst>
              <a:ext uri="{FF2B5EF4-FFF2-40B4-BE49-F238E27FC236}">
                <a16:creationId xmlns:a16="http://schemas.microsoft.com/office/drawing/2014/main" id="{16779A66-C5D1-C342-AD2F-EE3538ECC8A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350932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apresentação</a:t>
            </a:r>
          </a:p>
        </p:txBody>
      </p:sp>
      <p:sp>
        <p:nvSpPr>
          <p:cNvPr id="14" name="Text Placeholder 21">
            <a:extLst>
              <a:ext uri="{FF2B5EF4-FFF2-40B4-BE49-F238E27FC236}">
                <a16:creationId xmlns:a16="http://schemas.microsoft.com/office/drawing/2014/main" id="{80088AFC-6763-7F4F-BC48-F352F4A7E9E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136195"/>
            <a:ext cx="5218112" cy="2068587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15" name="Text Placeholder 21">
            <a:extLst>
              <a:ext uri="{FF2B5EF4-FFF2-40B4-BE49-F238E27FC236}">
                <a16:creationId xmlns:a16="http://schemas.microsoft.com/office/drawing/2014/main" id="{0DA4CAEA-2E0A-5142-853B-AA698F776B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16" name="Text Placeholder 21">
            <a:extLst>
              <a:ext uri="{FF2B5EF4-FFF2-40B4-BE49-F238E27FC236}">
                <a16:creationId xmlns:a16="http://schemas.microsoft.com/office/drawing/2014/main" id="{B1DA6BBB-9EDE-CC4D-998F-A81BC70AD4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F2788D1-9943-544A-91C4-E53E9A511F30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Graphic 18">
            <a:extLst>
              <a:ext uri="{FF2B5EF4-FFF2-40B4-BE49-F238E27FC236}">
                <a16:creationId xmlns:a16="http://schemas.microsoft.com/office/drawing/2014/main" id="{7E64B4F7-AAD6-184E-A926-300CC02F31F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1776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75613C99-9EE2-5C4A-9243-FFF8DBB65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Placeholder 21">
            <a:extLst>
              <a:ext uri="{FF2B5EF4-FFF2-40B4-BE49-F238E27FC236}">
                <a16:creationId xmlns:a16="http://schemas.microsoft.com/office/drawing/2014/main" id="{E22B033C-E613-E94B-A3EA-5062E42BD1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883" y="2136195"/>
            <a:ext cx="5218112" cy="2426581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3BAAAAB-1EDC-994C-A503-BA58C25723A8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1CA1FD26-3A88-0E4E-AB8B-60C350EEF7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9" name="Text Placeholder 21">
            <a:extLst>
              <a:ext uri="{FF2B5EF4-FFF2-40B4-BE49-F238E27FC236}">
                <a16:creationId xmlns:a16="http://schemas.microsoft.com/office/drawing/2014/main" id="{E511A215-42D0-D242-8964-FCA59BF1D66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5075B3CB-FF9B-594C-9E5E-3599AB784D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0727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B + Subtítul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1B7FC3A7-DCA8-7E47-88A8-25C421CB6D0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Text Placeholder 30">
            <a:extLst>
              <a:ext uri="{FF2B5EF4-FFF2-40B4-BE49-F238E27FC236}">
                <a16:creationId xmlns:a16="http://schemas.microsoft.com/office/drawing/2014/main" id="{16779A66-C5D1-C342-AD2F-EE3538ECC8A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350932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apresentação</a:t>
            </a:r>
          </a:p>
        </p:txBody>
      </p:sp>
      <p:sp>
        <p:nvSpPr>
          <p:cNvPr id="14" name="Text Placeholder 21">
            <a:extLst>
              <a:ext uri="{FF2B5EF4-FFF2-40B4-BE49-F238E27FC236}">
                <a16:creationId xmlns:a16="http://schemas.microsoft.com/office/drawing/2014/main" id="{80088AFC-6763-7F4F-BC48-F352F4A7E9E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136195"/>
            <a:ext cx="5218112" cy="2068587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15" name="Text Placeholder 21">
            <a:extLst>
              <a:ext uri="{FF2B5EF4-FFF2-40B4-BE49-F238E27FC236}">
                <a16:creationId xmlns:a16="http://schemas.microsoft.com/office/drawing/2014/main" id="{0DA4CAEA-2E0A-5142-853B-AA698F776B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16" name="Text Placeholder 21">
            <a:extLst>
              <a:ext uri="{FF2B5EF4-FFF2-40B4-BE49-F238E27FC236}">
                <a16:creationId xmlns:a16="http://schemas.microsoft.com/office/drawing/2014/main" id="{B1DA6BBB-9EDE-CC4D-998F-A81BC70AD4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F2788D1-9943-544A-91C4-E53E9A511F30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Graphic 18">
            <a:extLst>
              <a:ext uri="{FF2B5EF4-FFF2-40B4-BE49-F238E27FC236}">
                <a16:creationId xmlns:a16="http://schemas.microsoft.com/office/drawing/2014/main" id="{7E64B4F7-AAD6-184E-A926-300CC02F31F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505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75613C99-9EE2-5C4A-9243-FFF8DBB65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Placeholder 21">
            <a:extLst>
              <a:ext uri="{FF2B5EF4-FFF2-40B4-BE49-F238E27FC236}">
                <a16:creationId xmlns:a16="http://schemas.microsoft.com/office/drawing/2014/main" id="{E22B033C-E613-E94B-A3EA-5062E42BD1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883" y="2136195"/>
            <a:ext cx="5218112" cy="2426581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3BAAAAB-1EDC-994C-A503-BA58C25723A8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1CA1FD26-3A88-0E4E-AB8B-60C350EEF7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9" name="Text Placeholder 21">
            <a:extLst>
              <a:ext uri="{FF2B5EF4-FFF2-40B4-BE49-F238E27FC236}">
                <a16:creationId xmlns:a16="http://schemas.microsoft.com/office/drawing/2014/main" id="{E511A215-42D0-D242-8964-FCA59BF1D66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5075B3CB-FF9B-594C-9E5E-3599AB784D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46733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, icon&#10;&#10;Description automatically generated">
            <a:extLst>
              <a:ext uri="{FF2B5EF4-FFF2-40B4-BE49-F238E27FC236}">
                <a16:creationId xmlns:a16="http://schemas.microsoft.com/office/drawing/2014/main" id="{47D6D24E-491F-4548-BB68-BA6123ADF3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Placeholder 21">
            <a:extLst>
              <a:ext uri="{FF2B5EF4-FFF2-40B4-BE49-F238E27FC236}">
                <a16:creationId xmlns:a16="http://schemas.microsoft.com/office/drawing/2014/main" id="{E22B033C-E613-E94B-A3EA-5062E42BD1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883" y="2136195"/>
            <a:ext cx="5218112" cy="2426581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da </a:t>
            </a:r>
            <a:r>
              <a:rPr lang="en-US" dirty="0" err="1"/>
              <a:t>apresentação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3BAAAAB-1EDC-994C-A503-BA58C25723A8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1CA1FD26-3A88-0E4E-AB8B-60C350EEF7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9" name="Text Placeholder 21">
            <a:extLst>
              <a:ext uri="{FF2B5EF4-FFF2-40B4-BE49-F238E27FC236}">
                <a16:creationId xmlns:a16="http://schemas.microsoft.com/office/drawing/2014/main" id="{E511A215-42D0-D242-8964-FCA59BF1D66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5075B3CB-FF9B-594C-9E5E-3599AB784D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62618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C + Subtítulo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xt, icon&#10;&#10;Description automatically generated">
            <a:extLst>
              <a:ext uri="{FF2B5EF4-FFF2-40B4-BE49-F238E27FC236}">
                <a16:creationId xmlns:a16="http://schemas.microsoft.com/office/drawing/2014/main" id="{45323265-860C-CD4C-85C6-91CB8F35FBE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Text Placeholder 30">
            <a:extLst>
              <a:ext uri="{FF2B5EF4-FFF2-40B4-BE49-F238E27FC236}">
                <a16:creationId xmlns:a16="http://schemas.microsoft.com/office/drawing/2014/main" id="{16779A66-C5D1-C342-AD2F-EE3538ECC8A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350932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apresentação</a:t>
            </a:r>
          </a:p>
        </p:txBody>
      </p:sp>
      <p:sp>
        <p:nvSpPr>
          <p:cNvPr id="14" name="Text Placeholder 21">
            <a:extLst>
              <a:ext uri="{FF2B5EF4-FFF2-40B4-BE49-F238E27FC236}">
                <a16:creationId xmlns:a16="http://schemas.microsoft.com/office/drawing/2014/main" id="{80088AFC-6763-7F4F-BC48-F352F4A7E9E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136195"/>
            <a:ext cx="5218112" cy="2068587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15" name="Text Placeholder 21">
            <a:extLst>
              <a:ext uri="{FF2B5EF4-FFF2-40B4-BE49-F238E27FC236}">
                <a16:creationId xmlns:a16="http://schemas.microsoft.com/office/drawing/2014/main" id="{0DA4CAEA-2E0A-5142-853B-AA698F776B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16" name="Text Placeholder 21">
            <a:extLst>
              <a:ext uri="{FF2B5EF4-FFF2-40B4-BE49-F238E27FC236}">
                <a16:creationId xmlns:a16="http://schemas.microsoft.com/office/drawing/2014/main" id="{B1DA6BBB-9EDE-CC4D-998F-A81BC70AD4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F2788D1-9943-544A-91C4-E53E9A511F30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Graphic 18">
            <a:extLst>
              <a:ext uri="{FF2B5EF4-FFF2-40B4-BE49-F238E27FC236}">
                <a16:creationId xmlns:a16="http://schemas.microsoft.com/office/drawing/2014/main" id="{7E64B4F7-AAD6-184E-A926-300CC02F31F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7845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5751C70-5A8B-A847-BEBD-9000082F28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EEEED51-1655-A946-9AA1-1E6D03D6EF78}"/>
              </a:ext>
            </a:extLst>
          </p:cNvPr>
          <p:cNvCxnSpPr>
            <a:cxnSpLocks/>
          </p:cNvCxnSpPr>
          <p:nvPr userDrawn="1"/>
        </p:nvCxnSpPr>
        <p:spPr>
          <a:xfrm>
            <a:off x="726923" y="4681559"/>
            <a:ext cx="5145539" cy="0"/>
          </a:xfrm>
          <a:prstGeom prst="line">
            <a:avLst/>
          </a:prstGeom>
          <a:ln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 Placeholder 30">
            <a:extLst>
              <a:ext uri="{FF2B5EF4-FFF2-40B4-BE49-F238E27FC236}">
                <a16:creationId xmlns:a16="http://schemas.microsoft.com/office/drawing/2014/main" id="{8E690A40-C6AD-E04B-B00A-E751FD963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891273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1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SEÇÃO DA APRESENTAÇÃO</a:t>
            </a:r>
          </a:p>
        </p:txBody>
      </p:sp>
      <p:sp>
        <p:nvSpPr>
          <p:cNvPr id="74" name="Text Placeholder 21">
            <a:extLst>
              <a:ext uri="{FF2B5EF4-FFF2-40B4-BE49-F238E27FC236}">
                <a16:creationId xmlns:a16="http://schemas.microsoft.com/office/drawing/2014/main" id="{AD2B5476-61DD-D14E-BF45-70CBC96EE98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903666"/>
            <a:ext cx="5218112" cy="1472502"/>
          </a:xfrm>
          <a:prstGeom prst="rect">
            <a:avLst/>
          </a:prstGeom>
        </p:spPr>
        <p:txBody>
          <a:bodyPr lIns="0" tIns="0" rIns="0" bIns="91440" anchor="ctr">
            <a:normAutofit/>
          </a:bodyPr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75" name="Text Placeholder 21">
            <a:extLst>
              <a:ext uri="{FF2B5EF4-FFF2-40B4-BE49-F238E27FC236}">
                <a16:creationId xmlns:a16="http://schemas.microsoft.com/office/drawing/2014/main" id="{AB557D47-A6C7-B64C-9435-1179EF5EB04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338" y="1717135"/>
            <a:ext cx="5218112" cy="861604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1.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0D140EB1-2CCD-ED4E-9126-EE0D2AFB007E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213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190446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03B8DD80-5313-2647-98DE-4E348ADADAE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0E58B68-37F7-094B-91F4-A16F2ED5D34E}"/>
              </a:ext>
            </a:extLst>
          </p:cNvPr>
          <p:cNvSpPr/>
          <p:nvPr userDrawn="1"/>
        </p:nvSpPr>
        <p:spPr>
          <a:xfrm>
            <a:off x="374290" y="1085425"/>
            <a:ext cx="3466867" cy="5052707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C9118D7-9D81-A041-9ED0-72A9A13A99F2}"/>
              </a:ext>
            </a:extLst>
          </p:cNvPr>
          <p:cNvSpPr/>
          <p:nvPr userDrawn="1"/>
        </p:nvSpPr>
        <p:spPr>
          <a:xfrm>
            <a:off x="3829727" y="1085425"/>
            <a:ext cx="7992211" cy="50527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8640" tIns="274320" rIns="640080"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AF2FC6A-8579-F246-8A3D-3D7E48E7ACF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997DB5C-0832-354B-BD47-04C01FF2E20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4291" y="1085423"/>
            <a:ext cx="3454910" cy="5052707"/>
          </a:xfrm>
          <a:prstGeom prst="rect">
            <a:avLst/>
          </a:prstGeom>
        </p:spPr>
        <p:txBody>
          <a:bodyPr lIns="457200" tIns="457200" rIns="457200" bIns="457200" anchor="ctr">
            <a:normAutofit/>
          </a:bodyPr>
          <a:lstStyle>
            <a:lvl1pPr marL="0" indent="0" algn="ctr">
              <a:buNone/>
              <a:defRPr sz="36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/>
              <a:t>Agenda</a:t>
            </a:r>
            <a:endParaRPr lang="pt-BR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B9E6F86-9284-A84C-A0B0-4E4D1B19422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41157" y="1085422"/>
            <a:ext cx="7980781" cy="5052709"/>
          </a:xfrm>
          <a:prstGeom prst="rect">
            <a:avLst/>
          </a:prstGeom>
        </p:spPr>
        <p:txBody>
          <a:bodyPr lIns="914400" tIns="457200" rIns="457200" bIns="457200" anchor="ctr">
            <a:normAutofit/>
          </a:bodyPr>
          <a:lstStyle>
            <a:lvl1pPr marL="514350" indent="-514350">
              <a:spcBef>
                <a:spcPts val="2200"/>
              </a:spcBef>
              <a:buFont typeface="+mj-lt"/>
              <a:buAutoNum type="arabicPeriod"/>
              <a:defRPr sz="2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502920" indent="0">
              <a:buFont typeface="+mj-lt"/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Font typeface="+mj-lt"/>
              <a:buNone/>
              <a:defRPr sz="16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371600" indent="0">
              <a:buNone/>
              <a:defRPr b="1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828800" indent="0">
              <a:buNone/>
              <a:defRPr b="1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  <a:p>
            <a:pPr lvl="1"/>
            <a:r>
              <a:rPr lang="en-US" err="1"/>
              <a:t>Subseção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  <a:p>
            <a:pPr lvl="2"/>
            <a:r>
              <a:rPr lang="en-US" err="1"/>
              <a:t>Tópico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074077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Branco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EAEC9BB9-BAB9-E94C-8BB5-8E3C18DD2D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65473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EAEC9BB9-BAB9-E94C-8BB5-8E3C18DD2D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CA5D0E80-DE93-4042-BEF6-A1AD0F7EE3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08312" y="1436861"/>
            <a:ext cx="3815734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seção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31F307F0-DBF1-C04B-B68D-BEF5E6049D6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1954554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D40AF430-EC9D-5149-8F38-24221E8F427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773082" y="1436861"/>
            <a:ext cx="1954553" cy="432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57513616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 2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3CF2EEC4-CAC4-C94F-995B-EE334B9A9CA4}"/>
              </a:ext>
            </a:extLst>
          </p:cNvPr>
          <p:cNvSpPr/>
          <p:nvPr userDrawn="1"/>
        </p:nvSpPr>
        <p:spPr>
          <a:xfrm>
            <a:off x="6096000" y="1078263"/>
            <a:ext cx="2987124" cy="5059868"/>
          </a:xfrm>
          <a:prstGeom prst="rect">
            <a:avLst/>
          </a:prstGeom>
          <a:solidFill>
            <a:srgbClr val="0014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14022C6-869B-EA41-B3FF-C47B44CB5EA9}"/>
              </a:ext>
            </a:extLst>
          </p:cNvPr>
          <p:cNvSpPr/>
          <p:nvPr userDrawn="1"/>
        </p:nvSpPr>
        <p:spPr>
          <a:xfrm>
            <a:off x="722092" y="1078263"/>
            <a:ext cx="5373907" cy="50598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Text Placeholder 21">
            <a:extLst>
              <a:ext uri="{FF2B5EF4-FFF2-40B4-BE49-F238E27FC236}">
                <a16:creationId xmlns:a16="http://schemas.microsoft.com/office/drawing/2014/main" id="{514617E3-89F9-274C-9CA6-F051CE8AAD2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59819" y="1436861"/>
            <a:ext cx="4264228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seção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83D50898-37D6-CE4B-86DD-FBE7C49FA19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2204872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pic>
        <p:nvPicPr>
          <p:cNvPr id="29" name="Picture 28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B18E4841-CC34-894E-A6B6-489136A3269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DF5CD3C7-185A-E249-A1D9-A8CB002D7BCF}"/>
              </a:ext>
            </a:extLst>
          </p:cNvPr>
          <p:cNvSpPr/>
          <p:nvPr userDrawn="1"/>
        </p:nvSpPr>
        <p:spPr>
          <a:xfrm>
            <a:off x="9097618" y="1078263"/>
            <a:ext cx="3094382" cy="50598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8" name="Text Placeholder 4">
            <a:extLst>
              <a:ext uri="{FF2B5EF4-FFF2-40B4-BE49-F238E27FC236}">
                <a16:creationId xmlns:a16="http://schemas.microsoft.com/office/drawing/2014/main" id="{B2A959D1-486B-0642-8AE5-EF36E96EF1E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460476" y="1436861"/>
            <a:ext cx="2204872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70797879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 + Imagem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E50540C-AD0A-AA46-A493-869AD7FFDD25}"/>
              </a:ext>
            </a:extLst>
          </p:cNvPr>
          <p:cNvSpPr/>
          <p:nvPr userDrawn="1"/>
        </p:nvSpPr>
        <p:spPr>
          <a:xfrm>
            <a:off x="6096000" y="1078263"/>
            <a:ext cx="2987124" cy="5059868"/>
          </a:xfrm>
          <a:prstGeom prst="rect">
            <a:avLst/>
          </a:prstGeom>
          <a:solidFill>
            <a:srgbClr val="0014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6" name="Picture 5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EAEC9BB9-BAB9-E94C-8BB5-8E3C18DD2D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14022C6-869B-EA41-B3FF-C47B44CB5EA9}"/>
              </a:ext>
            </a:extLst>
          </p:cNvPr>
          <p:cNvSpPr/>
          <p:nvPr userDrawn="1"/>
        </p:nvSpPr>
        <p:spPr>
          <a:xfrm>
            <a:off x="722092" y="1078263"/>
            <a:ext cx="5373907" cy="50598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Picture Placeholder 2">
            <a:extLst>
              <a:ext uri="{FF2B5EF4-FFF2-40B4-BE49-F238E27FC236}">
                <a16:creationId xmlns:a16="http://schemas.microsoft.com/office/drawing/2014/main" id="{6C6B9779-E705-9245-BE75-AF4E546BC8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083125" y="1078262"/>
            <a:ext cx="3108876" cy="505986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3ED90FA8-E745-3744-8DEC-EDDDF5EE2A4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2204872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sp>
        <p:nvSpPr>
          <p:cNvPr id="35" name="Text Placeholder 21">
            <a:extLst>
              <a:ext uri="{FF2B5EF4-FFF2-40B4-BE49-F238E27FC236}">
                <a16:creationId xmlns:a16="http://schemas.microsoft.com/office/drawing/2014/main" id="{0D1672A8-3DDC-434F-95DA-292CD0F60D4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59819" y="1436861"/>
            <a:ext cx="4264228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seção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6566445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 3">
    <p:bg>
      <p:bgPr>
        <a:solidFill>
          <a:srgbClr val="F0F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0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6EE4F868-E776-B14F-B3CD-836AF4E93C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4" y="-489933"/>
            <a:ext cx="3942478" cy="2419195"/>
          </a:xfrm>
          <a:prstGeom prst="rect">
            <a:avLst/>
          </a:prstGeom>
        </p:spPr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id="{255F48E8-6436-034B-8F64-7173A32A7D2B}"/>
              </a:ext>
            </a:extLst>
          </p:cNvPr>
          <p:cNvSpPr/>
          <p:nvPr userDrawn="1"/>
        </p:nvSpPr>
        <p:spPr>
          <a:xfrm>
            <a:off x="6095999" y="1078263"/>
            <a:ext cx="4991301" cy="5059868"/>
          </a:xfrm>
          <a:prstGeom prst="rect">
            <a:avLst/>
          </a:prstGeom>
          <a:solidFill>
            <a:srgbClr val="0014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B5EFFD3-FA89-044B-A861-2C7D41E21ACF}"/>
              </a:ext>
            </a:extLst>
          </p:cNvPr>
          <p:cNvSpPr/>
          <p:nvPr userDrawn="1"/>
        </p:nvSpPr>
        <p:spPr>
          <a:xfrm>
            <a:off x="722092" y="1078263"/>
            <a:ext cx="5373907" cy="505986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1511A93A-B173-574C-9569-419311A0694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1954554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</p:txBody>
      </p:sp>
      <p:sp>
        <p:nvSpPr>
          <p:cNvPr id="37" name="Text Placeholder 4">
            <a:extLst>
              <a:ext uri="{FF2B5EF4-FFF2-40B4-BE49-F238E27FC236}">
                <a16:creationId xmlns:a16="http://schemas.microsoft.com/office/drawing/2014/main" id="{95F3CE25-B7AD-0642-AE34-2D3159FE9D8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773082" y="1436861"/>
            <a:ext cx="1954553" cy="432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</p:txBody>
      </p:sp>
      <p:sp>
        <p:nvSpPr>
          <p:cNvPr id="48" name="Text Placeholder 21">
            <a:extLst>
              <a:ext uri="{FF2B5EF4-FFF2-40B4-BE49-F238E27FC236}">
                <a16:creationId xmlns:a16="http://schemas.microsoft.com/office/drawing/2014/main" id="{776BA9ED-F8E9-1845-8BA4-05EEC88BAB8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59819" y="1436861"/>
            <a:ext cx="4264228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da </a:t>
            </a:r>
            <a:r>
              <a:rPr lang="en-US" dirty="0" err="1"/>
              <a:t>seção</a:t>
            </a:r>
            <a:endParaRPr lang="en-US" dirty="0"/>
          </a:p>
          <a:p>
            <a:pPr lvl="1"/>
            <a:r>
              <a:rPr lang="en-US" dirty="0" err="1"/>
              <a:t>Subtítulo</a:t>
            </a:r>
            <a:r>
              <a:rPr lang="en-US" dirty="0"/>
              <a:t> da </a:t>
            </a:r>
            <a:r>
              <a:rPr lang="en-US" dirty="0" err="1"/>
              <a:t>seção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7307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B + Subtítul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1B7FC3A7-DCA8-7E47-88A8-25C421CB6D0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Text Placeholder 30">
            <a:extLst>
              <a:ext uri="{FF2B5EF4-FFF2-40B4-BE49-F238E27FC236}">
                <a16:creationId xmlns:a16="http://schemas.microsoft.com/office/drawing/2014/main" id="{16779A66-C5D1-C342-AD2F-EE3538ECC8A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350932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apresentação</a:t>
            </a:r>
          </a:p>
        </p:txBody>
      </p:sp>
      <p:sp>
        <p:nvSpPr>
          <p:cNvPr id="14" name="Text Placeholder 21">
            <a:extLst>
              <a:ext uri="{FF2B5EF4-FFF2-40B4-BE49-F238E27FC236}">
                <a16:creationId xmlns:a16="http://schemas.microsoft.com/office/drawing/2014/main" id="{80088AFC-6763-7F4F-BC48-F352F4A7E9E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136195"/>
            <a:ext cx="5218112" cy="2068587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15" name="Text Placeholder 21">
            <a:extLst>
              <a:ext uri="{FF2B5EF4-FFF2-40B4-BE49-F238E27FC236}">
                <a16:creationId xmlns:a16="http://schemas.microsoft.com/office/drawing/2014/main" id="{0DA4CAEA-2E0A-5142-853B-AA698F776B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16" name="Text Placeholder 21">
            <a:extLst>
              <a:ext uri="{FF2B5EF4-FFF2-40B4-BE49-F238E27FC236}">
                <a16:creationId xmlns:a16="http://schemas.microsoft.com/office/drawing/2014/main" id="{B1DA6BBB-9EDE-CC4D-998F-A81BC70AD4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F2788D1-9943-544A-91C4-E53E9A511F30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Graphic 18">
            <a:extLst>
              <a:ext uri="{FF2B5EF4-FFF2-40B4-BE49-F238E27FC236}">
                <a16:creationId xmlns:a16="http://schemas.microsoft.com/office/drawing/2014/main" id="{7E64B4F7-AAD6-184E-A926-300CC02F31F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7344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CE17492E-930C-9043-8F7F-ADAA36397756}"/>
              </a:ext>
            </a:extLst>
          </p:cNvPr>
          <p:cNvSpPr/>
          <p:nvPr userDrawn="1"/>
        </p:nvSpPr>
        <p:spPr>
          <a:xfrm>
            <a:off x="6087008" y="0"/>
            <a:ext cx="6104992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6" name="Text Placeholder 2">
            <a:extLst>
              <a:ext uri="{FF2B5EF4-FFF2-40B4-BE49-F238E27FC236}">
                <a16:creationId xmlns:a16="http://schemas.microsoft.com/office/drawing/2014/main" id="{6C646359-1583-4E41-A7D4-65B60B9304C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87" name="Text Placeholder 4">
            <a:extLst>
              <a:ext uri="{FF2B5EF4-FFF2-40B4-BE49-F238E27FC236}">
                <a16:creationId xmlns:a16="http://schemas.microsoft.com/office/drawing/2014/main" id="{3A10E2DE-4DE0-3540-85E2-91D11FF07F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88" name="Text Placeholder 4">
            <a:extLst>
              <a:ext uri="{FF2B5EF4-FFF2-40B4-BE49-F238E27FC236}">
                <a16:creationId xmlns:a16="http://schemas.microsoft.com/office/drawing/2014/main" id="{736EE758-47DD-114D-95AF-CE18277B94B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30C42F80-8E67-FE46-910E-22AA6C1C30F1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792850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+ Imagem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A6971A50-D0CA-354B-A11D-48670AE1A4B9}"/>
              </a:ext>
            </a:extLst>
          </p:cNvPr>
          <p:cNvSpPr/>
          <p:nvPr userDrawn="1"/>
        </p:nvSpPr>
        <p:spPr>
          <a:xfrm>
            <a:off x="6096000" y="-1"/>
            <a:ext cx="6096000" cy="68579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2638C65B-A528-C04B-8022-CCDB2F0DD43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104992" cy="325755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94D9B377-98FE-2C46-9AC4-623D00D2E7A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BE5D99C0-F7E8-E24E-9A32-44EA7EE386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560F1BDF-47E9-0E4C-B4FB-97FFF44D9CC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C9BB4A9-38F6-144A-BC4A-C5CAF9D4AFB6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1">
            <a:extLst>
              <a:ext uri="{FF2B5EF4-FFF2-40B4-BE49-F238E27FC236}">
                <a16:creationId xmlns:a16="http://schemas.microsoft.com/office/drawing/2014/main" id="{42D031F1-0287-4639-A1D0-07E643BB8083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927482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+ Imagem 2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53932185-CDD1-7640-9B0D-2BB7A8BD621A}"/>
              </a:ext>
            </a:extLst>
          </p:cNvPr>
          <p:cNvSpPr/>
          <p:nvPr userDrawn="1"/>
        </p:nvSpPr>
        <p:spPr>
          <a:xfrm>
            <a:off x="6087008" y="0"/>
            <a:ext cx="6104992" cy="6464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2638C65B-A528-C04B-8022-CCDB2F0DD43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5C94E7F6-2C47-8D4B-888A-D4727DF6E78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02907AD8-F796-B545-9D13-B7F2E72BE08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4D61FF8A-86FC-BF48-933E-FCC2D61D968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836C5FE-C23D-2342-80DA-E2747245061A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1">
            <a:extLst>
              <a:ext uri="{FF2B5EF4-FFF2-40B4-BE49-F238E27FC236}">
                <a16:creationId xmlns:a16="http://schemas.microsoft.com/office/drawing/2014/main" id="{9BA8D4DF-0FDE-4905-A831-048BB16D697E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4813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Tópicos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pic>
        <p:nvPicPr>
          <p:cNvPr id="26" name="Picture 2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09BB5D9A-C6BC-FC40-A895-04AE18ECEF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14C82B8-3F86-B14F-ABAF-5769A31BDD23}"/>
              </a:ext>
            </a:extLst>
          </p:cNvPr>
          <p:cNvCxnSpPr>
            <a:cxnSpLocks/>
          </p:cNvCxnSpPr>
          <p:nvPr userDrawn="1"/>
        </p:nvCxnSpPr>
        <p:spPr>
          <a:xfrm>
            <a:off x="6442365" y="2832493"/>
            <a:ext cx="4908440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 Placeholder 4">
            <a:extLst>
              <a:ext uri="{FF2B5EF4-FFF2-40B4-BE49-F238E27FC236}">
                <a16:creationId xmlns:a16="http://schemas.microsoft.com/office/drawing/2014/main" id="{768E1E33-843D-6D43-9B78-A392AD92549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6981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75A72A54-6521-7948-869A-9B187424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46981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3" name="Text Placeholder 2">
            <a:extLst>
              <a:ext uri="{FF2B5EF4-FFF2-40B4-BE49-F238E27FC236}">
                <a16:creationId xmlns:a16="http://schemas.microsoft.com/office/drawing/2014/main" id="{F766A65C-93A3-5C4B-B2D7-0BE40094A95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54" name="Text Placeholder 4">
            <a:extLst>
              <a:ext uri="{FF2B5EF4-FFF2-40B4-BE49-F238E27FC236}">
                <a16:creationId xmlns:a16="http://schemas.microsoft.com/office/drawing/2014/main" id="{4481B79B-D275-094F-A74E-F79A2F01A72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5" name="Text Placeholder 4">
            <a:extLst>
              <a:ext uri="{FF2B5EF4-FFF2-40B4-BE49-F238E27FC236}">
                <a16:creationId xmlns:a16="http://schemas.microsoft.com/office/drawing/2014/main" id="{6880EEB2-2D17-F345-8614-FF47F86808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34BD5DD-D4EF-4946-86CB-AD4ADC80A13E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706789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Colunas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6DF66EF7-97C1-4042-B0FB-83B720BFB0CA}"/>
              </a:ext>
            </a:extLst>
          </p:cNvPr>
          <p:cNvSpPr/>
          <p:nvPr userDrawn="1"/>
        </p:nvSpPr>
        <p:spPr>
          <a:xfrm>
            <a:off x="6087008" y="0"/>
            <a:ext cx="6104992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30F91318-A067-7949-9AF0-BD1A70889B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8AD504B3-3E30-864B-8EFF-4CF985137F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F6837648-CEA7-6140-AA85-881A1E58FBE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8307C86-2CE4-CC40-90AA-AF07DBF8B237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2C21F61E-F479-6D4C-B289-FABB082B9F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F84E7D9F-55F8-4B76-8866-AA3CBAA52125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206680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Colunas + Imagem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431CCABF-6054-004A-B3F6-06EA55489BBE}"/>
              </a:ext>
            </a:extLst>
          </p:cNvPr>
          <p:cNvSpPr/>
          <p:nvPr userDrawn="1"/>
        </p:nvSpPr>
        <p:spPr>
          <a:xfrm>
            <a:off x="6087008" y="-1"/>
            <a:ext cx="6104992" cy="685799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9E0BFA88-16E2-0B42-A641-FAB9F3C7AB9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5360A758-0D44-E643-B842-48AC34A10D5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7" name="Text Placeholder 4">
            <a:extLst>
              <a:ext uri="{FF2B5EF4-FFF2-40B4-BE49-F238E27FC236}">
                <a16:creationId xmlns:a16="http://schemas.microsoft.com/office/drawing/2014/main" id="{ACE4E720-3CD0-5D4C-AF06-B778E2ABF5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26144BB-0A40-3B4B-843E-3AC4EFC9C147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4025AF4C-BEF2-3A45-B462-E697CB4B44E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0" name="Picture Placeholder 2">
            <a:extLst>
              <a:ext uri="{FF2B5EF4-FFF2-40B4-BE49-F238E27FC236}">
                <a16:creationId xmlns:a16="http://schemas.microsoft.com/office/drawing/2014/main" id="{5EC42123-DBF4-434F-963D-4FCFD593E74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104992" cy="325755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6F312B4-C188-4326-AB7A-F3F83E1DD121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428337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Colunas + Imagem 2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36" name="Picture Placeholder 2">
            <a:extLst>
              <a:ext uri="{FF2B5EF4-FFF2-40B4-BE49-F238E27FC236}">
                <a16:creationId xmlns:a16="http://schemas.microsoft.com/office/drawing/2014/main" id="{6137350C-DF61-C54E-93D1-21785BA94B1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C28C58DE-3590-4347-A8D2-FB9B2F6A1C5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48ED2632-1195-FF4A-94C3-CB9E3603054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42" name="Text Placeholder 4">
            <a:extLst>
              <a:ext uri="{FF2B5EF4-FFF2-40B4-BE49-F238E27FC236}">
                <a16:creationId xmlns:a16="http://schemas.microsoft.com/office/drawing/2014/main" id="{493BD35E-A91B-7245-8B45-5F558A697F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3" name="Text Placeholder 4">
            <a:extLst>
              <a:ext uri="{FF2B5EF4-FFF2-40B4-BE49-F238E27FC236}">
                <a16:creationId xmlns:a16="http://schemas.microsoft.com/office/drawing/2014/main" id="{F1AAFD6D-5E3A-5642-A774-B5F17F3D05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10" name="Rectangle 11">
            <a:extLst>
              <a:ext uri="{FF2B5EF4-FFF2-40B4-BE49-F238E27FC236}">
                <a16:creationId xmlns:a16="http://schemas.microsoft.com/office/drawing/2014/main" id="{BECE4E38-4AFA-4C11-B3D8-617F59D6D309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749951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údo 2 Colunas + Imagem 2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36" name="Picture Placeholder 2">
            <a:extLst>
              <a:ext uri="{FF2B5EF4-FFF2-40B4-BE49-F238E27FC236}">
                <a16:creationId xmlns:a16="http://schemas.microsoft.com/office/drawing/2014/main" id="{6137350C-DF61-C54E-93D1-21785BA94B1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C28C58DE-3590-4347-A8D2-FB9B2F6A1C5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48ED2632-1195-FF4A-94C3-CB9E3603054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58AA73C-2FD4-4645-B4DC-A245307F09D8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 Placeholder 4">
            <a:extLst>
              <a:ext uri="{FF2B5EF4-FFF2-40B4-BE49-F238E27FC236}">
                <a16:creationId xmlns:a16="http://schemas.microsoft.com/office/drawing/2014/main" id="{493BD35E-A91B-7245-8B45-5F558A697F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3" name="Text Placeholder 4">
            <a:extLst>
              <a:ext uri="{FF2B5EF4-FFF2-40B4-BE49-F238E27FC236}">
                <a16:creationId xmlns:a16="http://schemas.microsoft.com/office/drawing/2014/main" id="{F1AAFD6D-5E3A-5642-A774-B5F17F3D05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783C06C1-3C2D-4415-BC61-9A8F59387B4A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177031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Tópicos 2 Colunas 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pic>
        <p:nvPicPr>
          <p:cNvPr id="26" name="Picture 2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09BB5D9A-C6BC-FC40-A895-04AE18ECEF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1896E23C-C288-9849-A2C6-D5CE336C826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913834B8-8FE3-3B41-9008-AEDD75CAA5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DFC7AD4-7835-F044-9316-B98B8D03F7CE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DA311851-78A5-634E-961C-ECBFFE82AD08}"/>
              </a:ext>
            </a:extLst>
          </p:cNvPr>
          <p:cNvCxnSpPr>
            <a:cxnSpLocks/>
          </p:cNvCxnSpPr>
          <p:nvPr userDrawn="1"/>
        </p:nvCxnSpPr>
        <p:spPr>
          <a:xfrm>
            <a:off x="6442365" y="2832493"/>
            <a:ext cx="4908440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 Placeholder 4">
            <a:extLst>
              <a:ext uri="{FF2B5EF4-FFF2-40B4-BE49-F238E27FC236}">
                <a16:creationId xmlns:a16="http://schemas.microsoft.com/office/drawing/2014/main" id="{3D3154C8-98BB-F740-B796-962D4035663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46981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3" name="Text Placeholder 4">
            <a:extLst>
              <a:ext uri="{FF2B5EF4-FFF2-40B4-BE49-F238E27FC236}">
                <a16:creationId xmlns:a16="http://schemas.microsoft.com/office/drawing/2014/main" id="{1DA9A93C-51D7-824A-A825-A63BE171BA5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4698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4" name="Text Placeholder 4">
            <a:extLst>
              <a:ext uri="{FF2B5EF4-FFF2-40B4-BE49-F238E27FC236}">
                <a16:creationId xmlns:a16="http://schemas.microsoft.com/office/drawing/2014/main" id="{A7D9D601-1E02-6A40-9B76-51DCFE81837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079648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5" name="Text Placeholder 4">
            <a:extLst>
              <a:ext uri="{FF2B5EF4-FFF2-40B4-BE49-F238E27FC236}">
                <a16:creationId xmlns:a16="http://schemas.microsoft.com/office/drawing/2014/main" id="{E2D51E82-ACB9-5949-94E0-58A51F5C52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5DF18811-7D9C-E840-95AD-DFA3D35DA6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7814235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údo 2 Tópicos 2 Colunas 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pic>
        <p:nvPicPr>
          <p:cNvPr id="26" name="Picture 2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09BB5D9A-C6BC-FC40-A895-04AE18ECEF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1896E23C-C288-9849-A2C6-D5CE336C826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913834B8-8FE3-3B41-9008-AEDD75CAA5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2" name="Text Placeholder 4">
            <a:extLst>
              <a:ext uri="{FF2B5EF4-FFF2-40B4-BE49-F238E27FC236}">
                <a16:creationId xmlns:a16="http://schemas.microsoft.com/office/drawing/2014/main" id="{3D3154C8-98BB-F740-B796-962D4035663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46981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3" name="Text Placeholder 4">
            <a:extLst>
              <a:ext uri="{FF2B5EF4-FFF2-40B4-BE49-F238E27FC236}">
                <a16:creationId xmlns:a16="http://schemas.microsoft.com/office/drawing/2014/main" id="{1DA9A93C-51D7-824A-A825-A63BE171BA5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4698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4" name="Text Placeholder 4">
            <a:extLst>
              <a:ext uri="{FF2B5EF4-FFF2-40B4-BE49-F238E27FC236}">
                <a16:creationId xmlns:a16="http://schemas.microsoft.com/office/drawing/2014/main" id="{A7D9D601-1E02-6A40-9B76-51DCFE81837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079648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5" name="Text Placeholder 4">
            <a:extLst>
              <a:ext uri="{FF2B5EF4-FFF2-40B4-BE49-F238E27FC236}">
                <a16:creationId xmlns:a16="http://schemas.microsoft.com/office/drawing/2014/main" id="{E2D51E82-ACB9-5949-94E0-58A51F5C52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5DF18811-7D9C-E840-95AD-DFA3D35DA6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39202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, icon&#10;&#10;Description automatically generated">
            <a:extLst>
              <a:ext uri="{FF2B5EF4-FFF2-40B4-BE49-F238E27FC236}">
                <a16:creationId xmlns:a16="http://schemas.microsoft.com/office/drawing/2014/main" id="{47D6D24E-491F-4548-BB68-BA6123ADF3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Placeholder 21">
            <a:extLst>
              <a:ext uri="{FF2B5EF4-FFF2-40B4-BE49-F238E27FC236}">
                <a16:creationId xmlns:a16="http://schemas.microsoft.com/office/drawing/2014/main" id="{E22B033C-E613-E94B-A3EA-5062E42BD1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883" y="2136195"/>
            <a:ext cx="5218112" cy="2426581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da </a:t>
            </a:r>
            <a:r>
              <a:rPr lang="en-US" dirty="0" err="1"/>
              <a:t>apresentação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3BAAAAB-1EDC-994C-A503-BA58C25723A8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1CA1FD26-3A88-0E4E-AB8B-60C350EEF7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9" name="Text Placeholder 21">
            <a:extLst>
              <a:ext uri="{FF2B5EF4-FFF2-40B4-BE49-F238E27FC236}">
                <a16:creationId xmlns:a16="http://schemas.microsoft.com/office/drawing/2014/main" id="{E511A215-42D0-D242-8964-FCA59BF1D66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5075B3CB-FF9B-594C-9E5E-3599AB784D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32586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em Branc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5674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C + Subtítulo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xt, icon&#10;&#10;Description automatically generated">
            <a:extLst>
              <a:ext uri="{FF2B5EF4-FFF2-40B4-BE49-F238E27FC236}">
                <a16:creationId xmlns:a16="http://schemas.microsoft.com/office/drawing/2014/main" id="{45323265-860C-CD4C-85C6-91CB8F35FBE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Text Placeholder 30">
            <a:extLst>
              <a:ext uri="{FF2B5EF4-FFF2-40B4-BE49-F238E27FC236}">
                <a16:creationId xmlns:a16="http://schemas.microsoft.com/office/drawing/2014/main" id="{16779A66-C5D1-C342-AD2F-EE3538ECC8A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350932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apresentação</a:t>
            </a:r>
          </a:p>
        </p:txBody>
      </p:sp>
      <p:sp>
        <p:nvSpPr>
          <p:cNvPr id="14" name="Text Placeholder 21">
            <a:extLst>
              <a:ext uri="{FF2B5EF4-FFF2-40B4-BE49-F238E27FC236}">
                <a16:creationId xmlns:a16="http://schemas.microsoft.com/office/drawing/2014/main" id="{80088AFC-6763-7F4F-BC48-F352F4A7E9E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136195"/>
            <a:ext cx="5218112" cy="2068587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15" name="Text Placeholder 21">
            <a:extLst>
              <a:ext uri="{FF2B5EF4-FFF2-40B4-BE49-F238E27FC236}">
                <a16:creationId xmlns:a16="http://schemas.microsoft.com/office/drawing/2014/main" id="{0DA4CAEA-2E0A-5142-853B-AA698F776B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16" name="Text Placeholder 21">
            <a:extLst>
              <a:ext uri="{FF2B5EF4-FFF2-40B4-BE49-F238E27FC236}">
                <a16:creationId xmlns:a16="http://schemas.microsoft.com/office/drawing/2014/main" id="{B1DA6BBB-9EDE-CC4D-998F-A81BC70AD4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F2788D1-9943-544A-91C4-E53E9A511F30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Graphic 18">
            <a:extLst>
              <a:ext uri="{FF2B5EF4-FFF2-40B4-BE49-F238E27FC236}">
                <a16:creationId xmlns:a16="http://schemas.microsoft.com/office/drawing/2014/main" id="{7E64B4F7-AAD6-184E-A926-300CC02F31F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565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5751C70-5A8B-A847-BEBD-9000082F28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EEEED51-1655-A946-9AA1-1E6D03D6EF78}"/>
              </a:ext>
            </a:extLst>
          </p:cNvPr>
          <p:cNvCxnSpPr>
            <a:cxnSpLocks/>
          </p:cNvCxnSpPr>
          <p:nvPr userDrawn="1"/>
        </p:nvCxnSpPr>
        <p:spPr>
          <a:xfrm>
            <a:off x="726923" y="4681559"/>
            <a:ext cx="5145539" cy="0"/>
          </a:xfrm>
          <a:prstGeom prst="line">
            <a:avLst/>
          </a:prstGeom>
          <a:ln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 Placeholder 30">
            <a:extLst>
              <a:ext uri="{FF2B5EF4-FFF2-40B4-BE49-F238E27FC236}">
                <a16:creationId xmlns:a16="http://schemas.microsoft.com/office/drawing/2014/main" id="{8E690A40-C6AD-E04B-B00A-E751FD963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891273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1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SEÇÃO DA APRESENTAÇÃO</a:t>
            </a:r>
          </a:p>
        </p:txBody>
      </p:sp>
      <p:sp>
        <p:nvSpPr>
          <p:cNvPr id="74" name="Text Placeholder 21">
            <a:extLst>
              <a:ext uri="{FF2B5EF4-FFF2-40B4-BE49-F238E27FC236}">
                <a16:creationId xmlns:a16="http://schemas.microsoft.com/office/drawing/2014/main" id="{AD2B5476-61DD-D14E-BF45-70CBC96EE98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903666"/>
            <a:ext cx="5218112" cy="1472502"/>
          </a:xfrm>
          <a:prstGeom prst="rect">
            <a:avLst/>
          </a:prstGeom>
        </p:spPr>
        <p:txBody>
          <a:bodyPr lIns="0" tIns="0" rIns="0" bIns="91440" anchor="ctr">
            <a:normAutofit/>
          </a:bodyPr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75" name="Text Placeholder 21">
            <a:extLst>
              <a:ext uri="{FF2B5EF4-FFF2-40B4-BE49-F238E27FC236}">
                <a16:creationId xmlns:a16="http://schemas.microsoft.com/office/drawing/2014/main" id="{AB557D47-A6C7-B64C-9435-1179EF5EB04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338" y="1717135"/>
            <a:ext cx="5218112" cy="861604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1.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0D140EB1-2CCD-ED4E-9126-EE0D2AFB007E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3109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0248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03B8DD80-5313-2647-98DE-4E348ADADAE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0E58B68-37F7-094B-91F4-A16F2ED5D34E}"/>
              </a:ext>
            </a:extLst>
          </p:cNvPr>
          <p:cNvSpPr/>
          <p:nvPr userDrawn="1"/>
        </p:nvSpPr>
        <p:spPr>
          <a:xfrm>
            <a:off x="374290" y="1085425"/>
            <a:ext cx="3466867" cy="5052707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C9118D7-9D81-A041-9ED0-72A9A13A99F2}"/>
              </a:ext>
            </a:extLst>
          </p:cNvPr>
          <p:cNvSpPr/>
          <p:nvPr userDrawn="1"/>
        </p:nvSpPr>
        <p:spPr>
          <a:xfrm>
            <a:off x="3829727" y="1085425"/>
            <a:ext cx="7992211" cy="50527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8640" tIns="274320" rIns="640080"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AF2FC6A-8579-F246-8A3D-3D7E48E7ACF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997DB5C-0832-354B-BD47-04C01FF2E20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4291" y="1085423"/>
            <a:ext cx="3454910" cy="5052707"/>
          </a:xfrm>
          <a:prstGeom prst="rect">
            <a:avLst/>
          </a:prstGeom>
        </p:spPr>
        <p:txBody>
          <a:bodyPr lIns="457200" tIns="457200" rIns="457200" bIns="457200" anchor="ctr">
            <a:normAutofit/>
          </a:bodyPr>
          <a:lstStyle>
            <a:lvl1pPr marL="0" indent="0" algn="ctr">
              <a:buNone/>
              <a:defRPr sz="36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/>
              <a:t>Agenda</a:t>
            </a:r>
            <a:endParaRPr lang="pt-BR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B9E6F86-9284-A84C-A0B0-4E4D1B19422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41157" y="1085422"/>
            <a:ext cx="7980781" cy="5052709"/>
          </a:xfrm>
          <a:prstGeom prst="rect">
            <a:avLst/>
          </a:prstGeom>
        </p:spPr>
        <p:txBody>
          <a:bodyPr lIns="914400" tIns="457200" rIns="457200" bIns="457200" anchor="ctr">
            <a:normAutofit/>
          </a:bodyPr>
          <a:lstStyle>
            <a:lvl1pPr marL="514350" indent="-514350">
              <a:spcBef>
                <a:spcPts val="2200"/>
              </a:spcBef>
              <a:buFont typeface="+mj-lt"/>
              <a:buAutoNum type="arabicPeriod"/>
              <a:defRPr sz="2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502920" indent="0">
              <a:buFont typeface="+mj-lt"/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Font typeface="+mj-lt"/>
              <a:buNone/>
              <a:defRPr sz="16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371600" indent="0">
              <a:buNone/>
              <a:defRPr b="1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828800" indent="0">
              <a:buNone/>
              <a:defRPr b="1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  <a:p>
            <a:pPr lvl="1"/>
            <a:r>
              <a:rPr lang="en-US" err="1"/>
              <a:t>Subseção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  <a:p>
            <a:pPr lvl="2"/>
            <a:r>
              <a:rPr lang="en-US" err="1"/>
              <a:t>Tópico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884312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43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28.xml"/><Relationship Id="rId21" Type="http://schemas.openxmlformats.org/officeDocument/2006/relationships/slideLayout" Target="../slideLayouts/slideLayout46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42.xml"/><Relationship Id="rId25" Type="http://schemas.openxmlformats.org/officeDocument/2006/relationships/slideLayout" Target="../slideLayouts/slideLayout50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2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2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23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35.xml"/><Relationship Id="rId19" Type="http://schemas.openxmlformats.org/officeDocument/2006/relationships/slideLayout" Target="../slideLayouts/slideLayout44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Relationship Id="rId22" Type="http://schemas.openxmlformats.org/officeDocument/2006/relationships/slideLayout" Target="../slideLayouts/slideLayout47.xml"/><Relationship Id="rId27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54C2495-1D66-564C-9515-1F4472C4E5DC}"/>
              </a:ext>
            </a:extLst>
          </p:cNvPr>
          <p:cNvPicPr>
            <a:picLocks noChangeAspect="1"/>
          </p:cNvPicPr>
          <p:nvPr userDrawn="1"/>
        </p:nvPicPr>
        <p:blipFill>
          <a:blip r:embed="rId27"/>
          <a:stretch>
            <a:fillRect/>
          </a:stretch>
        </p:blipFill>
        <p:spPr>
          <a:xfrm>
            <a:off x="-1760446" y="1"/>
            <a:ext cx="939352" cy="685799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85E3F6E-2378-B849-ABE5-877EE6E28819}"/>
              </a:ext>
            </a:extLst>
          </p:cNvPr>
          <p:cNvSpPr txBox="1"/>
          <p:nvPr userDrawn="1"/>
        </p:nvSpPr>
        <p:spPr>
          <a:xfrm>
            <a:off x="-1852640" y="-744943"/>
            <a:ext cx="1175656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l"/>
            <a:r>
              <a:rPr lang="pt-BR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Paleta </a:t>
            </a:r>
          </a:p>
          <a:p>
            <a:pPr algn="l"/>
            <a:r>
              <a:rPr lang="pt-BR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 cores</a:t>
            </a:r>
            <a:endParaRPr lang="pt-BR" sz="1400" b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A575B9CA-7C51-EBED-2753-F87C9897F737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4851400" y="6642100"/>
            <a:ext cx="2517775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pt-BR" sz="1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INFORMAÇÃO PÚBLICA – PUBLIC INFORMATION</a:t>
            </a:r>
          </a:p>
        </p:txBody>
      </p:sp>
    </p:spTree>
    <p:extLst>
      <p:ext uri="{BB962C8B-B14F-4D97-AF65-F5344CB8AC3E}">
        <p14:creationId xmlns:p14="http://schemas.microsoft.com/office/powerpoint/2010/main" val="3664006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54C2495-1D66-564C-9515-1F4472C4E5DC}"/>
              </a:ext>
            </a:extLst>
          </p:cNvPr>
          <p:cNvPicPr>
            <a:picLocks noChangeAspect="1"/>
          </p:cNvPicPr>
          <p:nvPr userDrawn="1"/>
        </p:nvPicPr>
        <p:blipFill>
          <a:blip r:embed="rId27"/>
          <a:stretch>
            <a:fillRect/>
          </a:stretch>
        </p:blipFill>
        <p:spPr>
          <a:xfrm>
            <a:off x="-1760446" y="1"/>
            <a:ext cx="939352" cy="685799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85E3F6E-2378-B849-ABE5-877EE6E28819}"/>
              </a:ext>
            </a:extLst>
          </p:cNvPr>
          <p:cNvSpPr txBox="1"/>
          <p:nvPr userDrawn="1"/>
        </p:nvSpPr>
        <p:spPr>
          <a:xfrm>
            <a:off x="-1852640" y="-744943"/>
            <a:ext cx="1175656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l"/>
            <a:r>
              <a:rPr lang="pt-BR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Paleta </a:t>
            </a:r>
          </a:p>
          <a:p>
            <a:pPr algn="l"/>
            <a:r>
              <a:rPr lang="pt-BR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 cores</a:t>
            </a:r>
            <a:endParaRPr lang="pt-BR" sz="1400" b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14A94FC-D1F3-634C-8E71-62BBB336C9D1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MSIPCMContentMarking" descr="{&quot;HashCode&quot;:-1064623683,&quot;Placement&quot;:&quot;Footer&quot;,&quot;Top&quot;:519.343,&quot;Left&quot;:362.011169,&quot;SlideWidth&quot;:960,&quot;SlideHeight&quot;:540}">
            <a:extLst>
              <a:ext uri="{FF2B5EF4-FFF2-40B4-BE49-F238E27FC236}">
                <a16:creationId xmlns:a16="http://schemas.microsoft.com/office/drawing/2014/main" id="{91F3679B-8E7A-4A1F-8685-F835FD25EDCD}"/>
              </a:ext>
            </a:extLst>
          </p:cNvPr>
          <p:cNvSpPr txBox="1"/>
          <p:nvPr userDrawn="1"/>
        </p:nvSpPr>
        <p:spPr>
          <a:xfrm>
            <a:off x="4597542" y="6595656"/>
            <a:ext cx="2996916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pt-BR" sz="1000">
                <a:solidFill>
                  <a:srgbClr val="000000"/>
                </a:solidFill>
                <a:latin typeface="Calibri" panose="020F0502020204030204" pitchFamily="34" charset="0"/>
              </a:rPr>
              <a:t>INFORMAÇÃO INTERNA – INTERNAL INFORMATION</a:t>
            </a:r>
          </a:p>
        </p:txBody>
      </p:sp>
    </p:spTree>
    <p:extLst>
      <p:ext uri="{BB962C8B-B14F-4D97-AF65-F5344CB8AC3E}">
        <p14:creationId xmlns:p14="http://schemas.microsoft.com/office/powerpoint/2010/main" val="3233057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  <p:sldLayoutId id="2147483702" r:id="rId16"/>
    <p:sldLayoutId id="2147483703" r:id="rId17"/>
    <p:sldLayoutId id="2147483704" r:id="rId18"/>
    <p:sldLayoutId id="2147483705" r:id="rId19"/>
    <p:sldLayoutId id="2147483706" r:id="rId20"/>
    <p:sldLayoutId id="2147483707" r:id="rId21"/>
    <p:sldLayoutId id="2147483708" r:id="rId22"/>
    <p:sldLayoutId id="2147483709" r:id="rId23"/>
    <p:sldLayoutId id="2147483710" r:id="rId24"/>
    <p:sldLayoutId id="2147483711" r:id="rId2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svg"/><Relationship Id="rId18" Type="http://schemas.openxmlformats.org/officeDocument/2006/relationships/image" Target="../media/image26.png"/><Relationship Id="rId3" Type="http://schemas.openxmlformats.org/officeDocument/2006/relationships/image" Target="../media/image11.svg"/><Relationship Id="rId7" Type="http://schemas.openxmlformats.org/officeDocument/2006/relationships/image" Target="../media/image15.svg"/><Relationship Id="rId12" Type="http://schemas.openxmlformats.org/officeDocument/2006/relationships/image" Target="../media/image20.png"/><Relationship Id="rId17" Type="http://schemas.openxmlformats.org/officeDocument/2006/relationships/image" Target="../media/image25.svg"/><Relationship Id="rId2" Type="http://schemas.openxmlformats.org/officeDocument/2006/relationships/image" Target="../media/image10.png"/><Relationship Id="rId16" Type="http://schemas.openxmlformats.org/officeDocument/2006/relationships/image" Target="../media/image24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4.png"/><Relationship Id="rId11" Type="http://schemas.openxmlformats.org/officeDocument/2006/relationships/image" Target="../media/image19.svg"/><Relationship Id="rId5" Type="http://schemas.openxmlformats.org/officeDocument/2006/relationships/image" Target="../media/image13.svg"/><Relationship Id="rId15" Type="http://schemas.openxmlformats.org/officeDocument/2006/relationships/image" Target="../media/image23.svg"/><Relationship Id="rId10" Type="http://schemas.openxmlformats.org/officeDocument/2006/relationships/image" Target="../media/image18.png"/><Relationship Id="rId19" Type="http://schemas.openxmlformats.org/officeDocument/2006/relationships/image" Target="../media/image27.svg"/><Relationship Id="rId4" Type="http://schemas.openxmlformats.org/officeDocument/2006/relationships/image" Target="../media/image12.png"/><Relationship Id="rId9" Type="http://schemas.openxmlformats.org/officeDocument/2006/relationships/image" Target="../media/image17.svg"/><Relationship Id="rId1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svg"/><Relationship Id="rId18" Type="http://schemas.openxmlformats.org/officeDocument/2006/relationships/image" Target="../media/image26.png"/><Relationship Id="rId3" Type="http://schemas.openxmlformats.org/officeDocument/2006/relationships/image" Target="../media/image11.svg"/><Relationship Id="rId7" Type="http://schemas.openxmlformats.org/officeDocument/2006/relationships/image" Target="../media/image15.svg"/><Relationship Id="rId12" Type="http://schemas.openxmlformats.org/officeDocument/2006/relationships/image" Target="../media/image20.png"/><Relationship Id="rId17" Type="http://schemas.openxmlformats.org/officeDocument/2006/relationships/image" Target="../media/image25.svg"/><Relationship Id="rId2" Type="http://schemas.openxmlformats.org/officeDocument/2006/relationships/image" Target="../media/image10.png"/><Relationship Id="rId16" Type="http://schemas.openxmlformats.org/officeDocument/2006/relationships/image" Target="../media/image24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4.png"/><Relationship Id="rId11" Type="http://schemas.openxmlformats.org/officeDocument/2006/relationships/image" Target="../media/image19.svg"/><Relationship Id="rId5" Type="http://schemas.openxmlformats.org/officeDocument/2006/relationships/image" Target="../media/image13.svg"/><Relationship Id="rId15" Type="http://schemas.openxmlformats.org/officeDocument/2006/relationships/image" Target="../media/image23.svg"/><Relationship Id="rId10" Type="http://schemas.openxmlformats.org/officeDocument/2006/relationships/image" Target="../media/image18.png"/><Relationship Id="rId19" Type="http://schemas.openxmlformats.org/officeDocument/2006/relationships/image" Target="../media/image27.svg"/><Relationship Id="rId4" Type="http://schemas.openxmlformats.org/officeDocument/2006/relationships/image" Target="../media/image12.png"/><Relationship Id="rId9" Type="http://schemas.openxmlformats.org/officeDocument/2006/relationships/image" Target="../media/image17.svg"/><Relationship Id="rId1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1B43AF-69D9-1341-85AB-FB44DF06C93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33882" y="2136195"/>
            <a:ext cx="8227238" cy="2426581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91440" numCol="1" spcCol="0" rtlCol="0" fromWordArt="0" anchor="b" anchorCtr="0" forceAA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146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ALTERAÇÃO DO TAMANHO D</a:t>
            </a:r>
            <a:r>
              <a:rPr lang="en-US" sz="4000" b="1" dirty="0">
                <a:solidFill>
                  <a:srgbClr val="001460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O CONTRATO DO FUTURO DE BITCOIN 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146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- BIT</a:t>
            </a:r>
            <a:endParaRPr kumimoji="0" lang="en-BR" sz="40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39D044C-7BC4-7E40-A944-FFCFB258C5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/>
              <a:t>CRIPTOMOEDAS</a:t>
            </a:r>
            <a:endParaRPr lang="en-BR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19C7C8E-31C6-A747-B53E-9F7B35A6503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pt-BR" dirty="0"/>
              <a:t>MAIO/25</a:t>
            </a:r>
          </a:p>
          <a:p>
            <a:endParaRPr lang="en-BR" dirty="0"/>
          </a:p>
        </p:txBody>
      </p:sp>
    </p:spTree>
    <p:extLst>
      <p:ext uri="{BB962C8B-B14F-4D97-AF65-F5344CB8AC3E}">
        <p14:creationId xmlns:p14="http://schemas.microsoft.com/office/powerpoint/2010/main" val="3548886883"/>
      </p:ext>
    </p:extLst>
  </p:cSld>
  <p:clrMapOvr>
    <a:masterClrMapping/>
  </p:clrMapOvr>
  <p:transition spd="slow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orma Livre: Forma 34">
            <a:extLst>
              <a:ext uri="{FF2B5EF4-FFF2-40B4-BE49-F238E27FC236}">
                <a16:creationId xmlns:a16="http://schemas.microsoft.com/office/drawing/2014/main" id="{3B499CC6-0ED7-8192-21C8-604F6F5FC0F9}"/>
              </a:ext>
            </a:extLst>
          </p:cNvPr>
          <p:cNvSpPr/>
          <p:nvPr/>
        </p:nvSpPr>
        <p:spPr>
          <a:xfrm>
            <a:off x="3920012" y="4082266"/>
            <a:ext cx="494966" cy="494966"/>
          </a:xfrm>
          <a:custGeom>
            <a:avLst/>
            <a:gdLst>
              <a:gd name="connsiteX0" fmla="*/ 494849 w 494966"/>
              <a:gd name="connsiteY0" fmla="*/ 247483 h 494966"/>
              <a:gd name="connsiteX1" fmla="*/ 247366 w 494966"/>
              <a:gd name="connsiteY1" fmla="*/ 494967 h 494966"/>
              <a:gd name="connsiteX2" fmla="*/ 0 w 494966"/>
              <a:gd name="connsiteY2" fmla="*/ 247483 h 494966"/>
              <a:gd name="connsiteX3" fmla="*/ 247483 w 494966"/>
              <a:gd name="connsiteY3" fmla="*/ 0 h 494966"/>
              <a:gd name="connsiteX4" fmla="*/ 494967 w 494966"/>
              <a:gd name="connsiteY4" fmla="*/ 247483 h 494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4966" h="494966">
                <a:moveTo>
                  <a:pt x="494849" y="247483"/>
                </a:moveTo>
                <a:cubicBezTo>
                  <a:pt x="494849" y="384099"/>
                  <a:pt x="384099" y="494967"/>
                  <a:pt x="247366" y="494967"/>
                </a:cubicBezTo>
                <a:cubicBezTo>
                  <a:pt x="110633" y="494967"/>
                  <a:pt x="0" y="384099"/>
                  <a:pt x="0" y="247483"/>
                </a:cubicBezTo>
                <a:cubicBezTo>
                  <a:pt x="0" y="110868"/>
                  <a:pt x="110750" y="0"/>
                  <a:pt x="247483" y="0"/>
                </a:cubicBezTo>
                <a:cubicBezTo>
                  <a:pt x="384216" y="0"/>
                  <a:pt x="494967" y="110750"/>
                  <a:pt x="494967" y="247483"/>
                </a:cubicBezTo>
              </a:path>
            </a:pathLst>
          </a:custGeom>
          <a:solidFill>
            <a:srgbClr val="4FC3F6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3" name="Forma Livre: Forma 12">
            <a:extLst>
              <a:ext uri="{FF2B5EF4-FFF2-40B4-BE49-F238E27FC236}">
                <a16:creationId xmlns:a16="http://schemas.microsoft.com/office/drawing/2014/main" id="{2CBD9BBD-259A-36EF-FDA4-6995EA96B1DB}"/>
              </a:ext>
            </a:extLst>
          </p:cNvPr>
          <p:cNvSpPr/>
          <p:nvPr/>
        </p:nvSpPr>
        <p:spPr>
          <a:xfrm>
            <a:off x="364468" y="4105386"/>
            <a:ext cx="494966" cy="494966"/>
          </a:xfrm>
          <a:custGeom>
            <a:avLst/>
            <a:gdLst>
              <a:gd name="connsiteX0" fmla="*/ 494849 w 494966"/>
              <a:gd name="connsiteY0" fmla="*/ 247483 h 494966"/>
              <a:gd name="connsiteX1" fmla="*/ 247366 w 494966"/>
              <a:gd name="connsiteY1" fmla="*/ 494967 h 494966"/>
              <a:gd name="connsiteX2" fmla="*/ 0 w 494966"/>
              <a:gd name="connsiteY2" fmla="*/ 247483 h 494966"/>
              <a:gd name="connsiteX3" fmla="*/ 247483 w 494966"/>
              <a:gd name="connsiteY3" fmla="*/ 0 h 494966"/>
              <a:gd name="connsiteX4" fmla="*/ 494967 w 494966"/>
              <a:gd name="connsiteY4" fmla="*/ 247483 h 494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4966" h="494966">
                <a:moveTo>
                  <a:pt x="494849" y="247483"/>
                </a:moveTo>
                <a:cubicBezTo>
                  <a:pt x="494849" y="384099"/>
                  <a:pt x="384099" y="494967"/>
                  <a:pt x="247366" y="494967"/>
                </a:cubicBezTo>
                <a:cubicBezTo>
                  <a:pt x="110633" y="494967"/>
                  <a:pt x="0" y="384099"/>
                  <a:pt x="0" y="247483"/>
                </a:cubicBezTo>
                <a:cubicBezTo>
                  <a:pt x="0" y="110868"/>
                  <a:pt x="110750" y="0"/>
                  <a:pt x="247483" y="0"/>
                </a:cubicBezTo>
                <a:cubicBezTo>
                  <a:pt x="384216" y="0"/>
                  <a:pt x="494967" y="110750"/>
                  <a:pt x="494967" y="247483"/>
                </a:cubicBezTo>
              </a:path>
            </a:pathLst>
          </a:custGeom>
          <a:solidFill>
            <a:srgbClr val="4FC3F6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75" name="Retângulo 74">
            <a:extLst>
              <a:ext uri="{FF2B5EF4-FFF2-40B4-BE49-F238E27FC236}">
                <a16:creationId xmlns:a16="http://schemas.microsoft.com/office/drawing/2014/main" id="{B4C444A3-34D9-592D-4169-F34B26B90241}"/>
              </a:ext>
            </a:extLst>
          </p:cNvPr>
          <p:cNvSpPr/>
          <p:nvPr/>
        </p:nvSpPr>
        <p:spPr>
          <a:xfrm>
            <a:off x="7439080" y="4117957"/>
            <a:ext cx="4343345" cy="1762125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pt-BR" sz="1200" dirty="0">
              <a:solidFill>
                <a:schemeClr val="tx1"/>
              </a:solidFill>
            </a:endParaRPr>
          </a:p>
          <a:p>
            <a:r>
              <a:rPr lang="pt-BR" sz="1200" dirty="0">
                <a:solidFill>
                  <a:schemeClr val="tx1"/>
                </a:solidFill>
              </a:rPr>
              <a:t>Os campos alterados são os seguintes: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>
                <a:solidFill>
                  <a:schemeClr val="tx1"/>
                </a:solidFill>
              </a:rPr>
              <a:t>Arquivo Cadastro de Instrumentos (BVBG.028): </a:t>
            </a:r>
            <a:r>
              <a:rPr lang="pt-BR" sz="1200" dirty="0" err="1">
                <a:solidFill>
                  <a:schemeClr val="tx1"/>
                </a:solidFill>
              </a:rPr>
              <a:t>CtrctMltplr</a:t>
            </a:r>
            <a:endParaRPr lang="pt-BR" sz="120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>
                <a:solidFill>
                  <a:schemeClr val="tx1"/>
                </a:solidFill>
              </a:rPr>
              <a:t>Market Data: </a:t>
            </a:r>
            <a:r>
              <a:rPr lang="pt-BR" sz="1200" dirty="0" err="1">
                <a:solidFill>
                  <a:schemeClr val="tx1"/>
                </a:solidFill>
              </a:rPr>
              <a:t>tag</a:t>
            </a:r>
            <a:r>
              <a:rPr lang="pt-BR" sz="1200" dirty="0">
                <a:solidFill>
                  <a:schemeClr val="tx1"/>
                </a:solidFill>
              </a:rPr>
              <a:t> 231 – </a:t>
            </a:r>
            <a:r>
              <a:rPr lang="pt-BR" sz="1200" dirty="0" err="1">
                <a:solidFill>
                  <a:schemeClr val="tx1"/>
                </a:solidFill>
              </a:rPr>
              <a:t>ContractMultiplier</a:t>
            </a:r>
            <a:endParaRPr lang="pt-BR" sz="1200" dirty="0">
              <a:solidFill>
                <a:schemeClr val="tx1"/>
              </a:solidFill>
            </a:endParaRPr>
          </a:p>
        </p:txBody>
      </p:sp>
      <p:sp>
        <p:nvSpPr>
          <p:cNvPr id="7" name="Espaço Reservado para Texto 6">
            <a:extLst>
              <a:ext uri="{FF2B5EF4-FFF2-40B4-BE49-F238E27FC236}">
                <a16:creationId xmlns:a16="http://schemas.microsoft.com/office/drawing/2014/main" id="{FF2AACA9-BD1D-0925-324C-255C7638F80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108462" y="390195"/>
            <a:ext cx="6600438" cy="358598"/>
          </a:xfrm>
        </p:spPr>
        <p:txBody>
          <a:bodyPr/>
          <a:lstStyle/>
          <a:p>
            <a:r>
              <a:rPr lang="pt-BR" sz="1600" dirty="0"/>
              <a:t>REDUÇÃO DO TAMANHO DO CONTRATO DO FUTURO DE BITCOIN – BIT</a:t>
            </a:r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F410E47A-DF36-21EC-BEA0-B46F342B21C6}"/>
              </a:ext>
            </a:extLst>
          </p:cNvPr>
          <p:cNvSpPr/>
          <p:nvPr/>
        </p:nvSpPr>
        <p:spPr>
          <a:xfrm>
            <a:off x="9487494" y="1486870"/>
            <a:ext cx="895132" cy="339558"/>
          </a:xfrm>
          <a:prstGeom prst="rect">
            <a:avLst/>
          </a:prstGeom>
          <a:solidFill>
            <a:srgbClr val="053273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ANTES</a:t>
            </a:r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1664518F-D899-0430-AF9E-B94F3482FEF0}"/>
              </a:ext>
            </a:extLst>
          </p:cNvPr>
          <p:cNvSpPr/>
          <p:nvPr/>
        </p:nvSpPr>
        <p:spPr>
          <a:xfrm>
            <a:off x="10792807" y="1486870"/>
            <a:ext cx="895132" cy="339558"/>
          </a:xfrm>
          <a:prstGeom prst="rect">
            <a:avLst/>
          </a:prstGeom>
          <a:solidFill>
            <a:srgbClr val="053273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DEPOIS</a:t>
            </a:r>
          </a:p>
        </p:txBody>
      </p:sp>
      <p:graphicFrame>
        <p:nvGraphicFramePr>
          <p:cNvPr id="18" name="Tabela 17">
            <a:extLst>
              <a:ext uri="{FF2B5EF4-FFF2-40B4-BE49-F238E27FC236}">
                <a16:creationId xmlns:a16="http://schemas.microsoft.com/office/drawing/2014/main" id="{E374B6AA-902C-E85E-5AE5-E9FE690D15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2801907"/>
              </p:ext>
            </p:extLst>
          </p:nvPr>
        </p:nvGraphicFramePr>
        <p:xfrm>
          <a:off x="7991683" y="1961345"/>
          <a:ext cx="3886755" cy="834090"/>
        </p:xfrm>
        <a:graphic>
          <a:graphicData uri="http://schemas.openxmlformats.org/drawingml/2006/table">
            <a:tbl>
              <a:tblPr/>
              <a:tblGrid>
                <a:gridCol w="1295585">
                  <a:extLst>
                    <a:ext uri="{9D8B030D-6E8A-4147-A177-3AD203B41FA5}">
                      <a16:colId xmlns:a16="http://schemas.microsoft.com/office/drawing/2014/main" val="1708334237"/>
                    </a:ext>
                  </a:extLst>
                </a:gridCol>
                <a:gridCol w="1295585">
                  <a:extLst>
                    <a:ext uri="{9D8B030D-6E8A-4147-A177-3AD203B41FA5}">
                      <a16:colId xmlns:a16="http://schemas.microsoft.com/office/drawing/2014/main" val="1273116330"/>
                    </a:ext>
                  </a:extLst>
                </a:gridCol>
                <a:gridCol w="1295585">
                  <a:extLst>
                    <a:ext uri="{9D8B030D-6E8A-4147-A177-3AD203B41FA5}">
                      <a16:colId xmlns:a16="http://schemas.microsoft.com/office/drawing/2014/main" val="3769001565"/>
                    </a:ext>
                  </a:extLst>
                </a:gridCol>
              </a:tblGrid>
              <a:tr h="2780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Tamanho do Contrato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 BITCOIN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 BITCOIN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763476"/>
                  </a:ext>
                </a:extLst>
              </a:tr>
              <a:tr h="2780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Lote Padrão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contrato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contrato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4416503"/>
                  </a:ext>
                </a:extLst>
              </a:tr>
              <a:tr h="2780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Volume Financeiro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R$ 60.000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R$ 6.000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3164137"/>
                  </a:ext>
                </a:extLst>
              </a:tr>
            </a:tbl>
          </a:graphicData>
        </a:graphic>
      </p:graphicFrame>
      <p:pic>
        <p:nvPicPr>
          <p:cNvPr id="19" name="Gráfico 18" descr="Seta de linha: curva no sentido anti-horário com preenchimento sólido">
            <a:extLst>
              <a:ext uri="{FF2B5EF4-FFF2-40B4-BE49-F238E27FC236}">
                <a16:creationId xmlns:a16="http://schemas.microsoft.com/office/drawing/2014/main" id="{09994F04-235C-C85E-7C8B-C266E4B9A0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6259014">
            <a:off x="10131754" y="2778946"/>
            <a:ext cx="914400" cy="914400"/>
          </a:xfrm>
          <a:prstGeom prst="rect">
            <a:avLst/>
          </a:prstGeom>
        </p:spPr>
      </p:pic>
      <p:sp>
        <p:nvSpPr>
          <p:cNvPr id="20" name="CaixaDeTexto 19">
            <a:extLst>
              <a:ext uri="{FF2B5EF4-FFF2-40B4-BE49-F238E27FC236}">
                <a16:creationId xmlns:a16="http://schemas.microsoft.com/office/drawing/2014/main" id="{525584FA-B8C5-C238-4A0D-C71C7E158683}"/>
              </a:ext>
            </a:extLst>
          </p:cNvPr>
          <p:cNvSpPr txBox="1"/>
          <p:nvPr/>
        </p:nvSpPr>
        <p:spPr>
          <a:xfrm>
            <a:off x="10098275" y="3385569"/>
            <a:ext cx="981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400" b="1" dirty="0">
                <a:solidFill>
                  <a:srgbClr val="00AFE6"/>
                </a:solidFill>
                <a:latin typeface="Calibri"/>
              </a:rPr>
              <a:t>10x menor</a:t>
            </a:r>
          </a:p>
        </p:txBody>
      </p:sp>
      <p:pic>
        <p:nvPicPr>
          <p:cNvPr id="21" name="Gráfico 20" descr="Contrato com preenchimento sólido">
            <a:extLst>
              <a:ext uri="{FF2B5EF4-FFF2-40B4-BE49-F238E27FC236}">
                <a16:creationId xmlns:a16="http://schemas.microsoft.com/office/drawing/2014/main" id="{5FB9562B-0D97-C5C3-167E-A4A56008DD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7118792" y="2063851"/>
            <a:ext cx="811857" cy="811857"/>
          </a:xfrm>
          <a:prstGeom prst="rect">
            <a:avLst/>
          </a:prstGeom>
        </p:spPr>
      </p:pic>
      <p:graphicFrame>
        <p:nvGraphicFramePr>
          <p:cNvPr id="24" name="Tabela 23">
            <a:extLst>
              <a:ext uri="{FF2B5EF4-FFF2-40B4-BE49-F238E27FC236}">
                <a16:creationId xmlns:a16="http://schemas.microsoft.com/office/drawing/2014/main" id="{086A8FB7-4EC6-130E-CA9B-CC464A6380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9611878"/>
              </p:ext>
            </p:extLst>
          </p:nvPr>
        </p:nvGraphicFramePr>
        <p:xfrm>
          <a:off x="8612678" y="5126095"/>
          <a:ext cx="1996148" cy="5968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8074">
                  <a:extLst>
                    <a:ext uri="{9D8B030D-6E8A-4147-A177-3AD203B41FA5}">
                      <a16:colId xmlns:a16="http://schemas.microsoft.com/office/drawing/2014/main" val="2053410358"/>
                    </a:ext>
                  </a:extLst>
                </a:gridCol>
                <a:gridCol w="998074">
                  <a:extLst>
                    <a:ext uri="{9D8B030D-6E8A-4147-A177-3AD203B41FA5}">
                      <a16:colId xmlns:a16="http://schemas.microsoft.com/office/drawing/2014/main" val="3281730546"/>
                    </a:ext>
                  </a:extLst>
                </a:gridCol>
              </a:tblGrid>
              <a:tr h="298403">
                <a:tc>
                  <a:txBody>
                    <a:bodyPr/>
                    <a:lstStyle/>
                    <a:p>
                      <a:pPr algn="ctr"/>
                      <a:r>
                        <a:rPr lang="pt-BR" sz="1200" dirty="0"/>
                        <a:t>ANTES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/>
                        <a:t>DEPOIS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4204201"/>
                  </a:ext>
                </a:extLst>
              </a:tr>
              <a:tr h="298403">
                <a:tc>
                  <a:txBody>
                    <a:bodyPr/>
                    <a:lstStyle/>
                    <a:p>
                      <a:pPr algn="ctr"/>
                      <a:r>
                        <a:rPr lang="pt-BR" sz="1200"/>
                        <a:t>0,1</a:t>
                      </a:r>
                      <a:endParaRPr lang="pt-B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/>
                        <a:t>0,01</a:t>
                      </a:r>
                      <a:endParaRPr lang="pt-B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704112"/>
                  </a:ext>
                </a:extLst>
              </a:tr>
            </a:tbl>
          </a:graphicData>
        </a:graphic>
      </p:graphicFrame>
      <p:sp>
        <p:nvSpPr>
          <p:cNvPr id="63" name="Retângulo 62">
            <a:extLst>
              <a:ext uri="{FF2B5EF4-FFF2-40B4-BE49-F238E27FC236}">
                <a16:creationId xmlns:a16="http://schemas.microsoft.com/office/drawing/2014/main" id="{29A1D6BE-6806-5602-3FB4-5017BC55E60D}"/>
              </a:ext>
            </a:extLst>
          </p:cNvPr>
          <p:cNvSpPr/>
          <p:nvPr/>
        </p:nvSpPr>
        <p:spPr>
          <a:xfrm>
            <a:off x="962114" y="1141031"/>
            <a:ext cx="1785791" cy="585585"/>
          </a:xfrm>
          <a:prstGeom prst="rect">
            <a:avLst/>
          </a:prstGeom>
          <a:solidFill>
            <a:srgbClr val="053273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OPORTUNIDADE</a:t>
            </a:r>
          </a:p>
        </p:txBody>
      </p:sp>
      <p:pic>
        <p:nvPicPr>
          <p:cNvPr id="64" name="Gráfico 63" descr="Público-alvo com preenchimento sólido">
            <a:extLst>
              <a:ext uri="{FF2B5EF4-FFF2-40B4-BE49-F238E27FC236}">
                <a16:creationId xmlns:a16="http://schemas.microsoft.com/office/drawing/2014/main" id="{511A29CC-22FB-D776-0F10-2BCDC465A76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61950" y="1126452"/>
            <a:ext cx="600164" cy="600164"/>
          </a:xfrm>
          <a:prstGeom prst="rect">
            <a:avLst/>
          </a:prstGeom>
        </p:spPr>
      </p:pic>
      <p:sp>
        <p:nvSpPr>
          <p:cNvPr id="65" name="CaixaDeTexto 64">
            <a:extLst>
              <a:ext uri="{FF2B5EF4-FFF2-40B4-BE49-F238E27FC236}">
                <a16:creationId xmlns:a16="http://schemas.microsoft.com/office/drawing/2014/main" id="{3D189E46-FD69-B3E4-1844-FCFBF1614F73}"/>
              </a:ext>
            </a:extLst>
          </p:cNvPr>
          <p:cNvSpPr txBox="1"/>
          <p:nvPr/>
        </p:nvSpPr>
        <p:spPr>
          <a:xfrm>
            <a:off x="2747905" y="1101936"/>
            <a:ext cx="2781696" cy="646331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pt-BR" sz="1200" dirty="0">
                <a:solidFill>
                  <a:srgbClr val="5A5F5F"/>
                </a:solidFill>
                <a:latin typeface="Calibri"/>
              </a:rPr>
              <a:t>Incentivar o </a:t>
            </a:r>
            <a:r>
              <a:rPr lang="pt-BR" sz="1200" b="1" dirty="0">
                <a:solidFill>
                  <a:srgbClr val="00B0F0"/>
                </a:solidFill>
                <a:latin typeface="Calibri"/>
              </a:rPr>
              <a:t>desenvolvimento do produto</a:t>
            </a:r>
            <a:r>
              <a:rPr lang="pt-BR" sz="1200" dirty="0">
                <a:solidFill>
                  <a:srgbClr val="5A5F5F"/>
                </a:solidFill>
                <a:latin typeface="Calibri"/>
              </a:rPr>
              <a:t>, estimulando sua liquidez e tornando-o mais acessível</a:t>
            </a:r>
          </a:p>
        </p:txBody>
      </p:sp>
      <p:sp>
        <p:nvSpPr>
          <p:cNvPr id="66" name="Retângulo 65">
            <a:extLst>
              <a:ext uri="{FF2B5EF4-FFF2-40B4-BE49-F238E27FC236}">
                <a16:creationId xmlns:a16="http://schemas.microsoft.com/office/drawing/2014/main" id="{058527FF-0594-4179-6AA5-1A36DC4706C7}"/>
              </a:ext>
            </a:extLst>
          </p:cNvPr>
          <p:cNvSpPr/>
          <p:nvPr/>
        </p:nvSpPr>
        <p:spPr>
          <a:xfrm>
            <a:off x="962114" y="1904778"/>
            <a:ext cx="1785791" cy="584436"/>
          </a:xfrm>
          <a:prstGeom prst="rect">
            <a:avLst/>
          </a:prstGeom>
          <a:solidFill>
            <a:srgbClr val="053273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INICIATIVA</a:t>
            </a:r>
          </a:p>
        </p:txBody>
      </p:sp>
      <p:sp>
        <p:nvSpPr>
          <p:cNvPr id="67" name="CaixaDeTexto 66">
            <a:extLst>
              <a:ext uri="{FF2B5EF4-FFF2-40B4-BE49-F238E27FC236}">
                <a16:creationId xmlns:a16="http://schemas.microsoft.com/office/drawing/2014/main" id="{F0C955FC-7BC8-2992-9CE2-8C6D809BA11F}"/>
              </a:ext>
            </a:extLst>
          </p:cNvPr>
          <p:cNvSpPr txBox="1"/>
          <p:nvPr/>
        </p:nvSpPr>
        <p:spPr>
          <a:xfrm>
            <a:off x="2799538" y="2058497"/>
            <a:ext cx="2781696" cy="2769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defPPr>
              <a:defRPr lang="pt-BR"/>
            </a:defPPr>
            <a:lvl1pPr algn="ctr">
              <a:defRPr sz="1100"/>
            </a:lvl1pPr>
          </a:lstStyle>
          <a:p>
            <a:r>
              <a:rPr lang="pt-BR" sz="1200" dirty="0">
                <a:solidFill>
                  <a:srgbClr val="5A5F5F"/>
                </a:solidFill>
                <a:latin typeface="Calibri"/>
              </a:rPr>
              <a:t>Diminuição do </a:t>
            </a:r>
            <a:r>
              <a:rPr lang="pt-BR" sz="1200" b="1" dirty="0">
                <a:solidFill>
                  <a:srgbClr val="00AFE6"/>
                </a:solidFill>
                <a:latin typeface="Calibri"/>
              </a:rPr>
              <a:t>tamanho </a:t>
            </a:r>
            <a:r>
              <a:rPr lang="pt-BR" sz="1200" dirty="0">
                <a:solidFill>
                  <a:srgbClr val="5A5F5F"/>
                </a:solidFill>
                <a:latin typeface="Calibri"/>
              </a:rPr>
              <a:t>do contrato</a:t>
            </a:r>
          </a:p>
        </p:txBody>
      </p:sp>
      <p:pic>
        <p:nvPicPr>
          <p:cNvPr id="70" name="Gráfico 69" descr="Ferramentas de mineração com preenchimento sólido">
            <a:extLst>
              <a:ext uri="{FF2B5EF4-FFF2-40B4-BE49-F238E27FC236}">
                <a16:creationId xmlns:a16="http://schemas.microsoft.com/office/drawing/2014/main" id="{3E78497E-4799-8EFE-3491-80FD75E097C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13583" y="1904778"/>
            <a:ext cx="496898" cy="496898"/>
          </a:xfrm>
          <a:prstGeom prst="rect">
            <a:avLst/>
          </a:prstGeom>
        </p:spPr>
      </p:pic>
      <p:sp>
        <p:nvSpPr>
          <p:cNvPr id="76" name="Retângulo 75">
            <a:extLst>
              <a:ext uri="{FF2B5EF4-FFF2-40B4-BE49-F238E27FC236}">
                <a16:creationId xmlns:a16="http://schemas.microsoft.com/office/drawing/2014/main" id="{24EAD99B-5B52-55A4-9476-9E16B308B089}"/>
              </a:ext>
            </a:extLst>
          </p:cNvPr>
          <p:cNvSpPr/>
          <p:nvPr/>
        </p:nvSpPr>
        <p:spPr>
          <a:xfrm>
            <a:off x="8558240" y="3956660"/>
            <a:ext cx="2105025" cy="32259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b="1" dirty="0"/>
              <a:t>CAMPOS ALTERADOS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909A453D-FB7F-B1B2-5E15-3AA99616EFAD}"/>
              </a:ext>
            </a:extLst>
          </p:cNvPr>
          <p:cNvSpPr/>
          <p:nvPr/>
        </p:nvSpPr>
        <p:spPr>
          <a:xfrm>
            <a:off x="962114" y="2737057"/>
            <a:ext cx="1785791" cy="584436"/>
          </a:xfrm>
          <a:prstGeom prst="rect">
            <a:avLst/>
          </a:prstGeom>
          <a:solidFill>
            <a:srgbClr val="053273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DATA DESEJADA</a:t>
            </a:r>
            <a:r>
              <a:rPr kumimoji="0" lang="pt-BR" sz="1400" b="1" i="0" u="none" strike="noStrike" kern="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DE IMPLEMENTAÇÃO</a:t>
            </a:r>
            <a:endParaRPr kumimoji="0" lang="pt-BR" sz="1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1E613D5F-A5A1-28CF-44BE-472ADDECAD21}"/>
              </a:ext>
            </a:extLst>
          </p:cNvPr>
          <p:cNvSpPr txBox="1"/>
          <p:nvPr/>
        </p:nvSpPr>
        <p:spPr>
          <a:xfrm>
            <a:off x="2799538" y="2890776"/>
            <a:ext cx="2781696" cy="2769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defPPr>
              <a:defRPr lang="pt-BR"/>
            </a:defPPr>
            <a:lvl1pPr algn="ctr">
              <a:defRPr sz="1100"/>
            </a:lvl1pPr>
          </a:lstStyle>
          <a:p>
            <a:r>
              <a:rPr lang="pt-BR" sz="1200" dirty="0">
                <a:solidFill>
                  <a:srgbClr val="5A5F5F"/>
                </a:solidFill>
                <a:latin typeface="Calibri"/>
              </a:rPr>
              <a:t>16 de Junho/25</a:t>
            </a:r>
          </a:p>
        </p:txBody>
      </p:sp>
      <p:pic>
        <p:nvPicPr>
          <p:cNvPr id="4" name="Gráfico 3" descr="Calendário diário com preenchimento sólido">
            <a:extLst>
              <a:ext uri="{FF2B5EF4-FFF2-40B4-BE49-F238E27FC236}">
                <a16:creationId xmlns:a16="http://schemas.microsoft.com/office/drawing/2014/main" id="{86E782C2-AF34-CB03-3017-D2676B79996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413583" y="2783233"/>
            <a:ext cx="496898" cy="496898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8116A270-05FB-E2DE-9696-099471AF4E46}"/>
              </a:ext>
            </a:extLst>
          </p:cNvPr>
          <p:cNvSpPr txBox="1"/>
          <p:nvPr/>
        </p:nvSpPr>
        <p:spPr>
          <a:xfrm>
            <a:off x="74026" y="3645200"/>
            <a:ext cx="1569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spc="-100" dirty="0">
                <a:solidFill>
                  <a:schemeClr val="accent1"/>
                </a:solidFill>
              </a:rPr>
              <a:t>Benefícios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A7959A90-BE08-80F0-F4AE-67435638CC3E}"/>
              </a:ext>
            </a:extLst>
          </p:cNvPr>
          <p:cNvSpPr txBox="1"/>
          <p:nvPr/>
        </p:nvSpPr>
        <p:spPr>
          <a:xfrm>
            <a:off x="970445" y="4323761"/>
            <a:ext cx="2124000" cy="121839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R="0" rtl="0">
              <a:spcAft>
                <a:spcPts val="800"/>
              </a:spcAft>
            </a:pPr>
            <a:r>
              <a:rPr lang="pt-BR" sz="1500" b="1" baseline="30000" dirty="0">
                <a:solidFill>
                  <a:srgbClr val="00145F"/>
                </a:solidFill>
                <a:latin typeface="Montserrat" panose="00000500000000000000" pitchFamily="50" charset="0"/>
              </a:rPr>
              <a:t>Redução de custos</a:t>
            </a:r>
            <a:endParaRPr lang="pt-BR" sz="1500" b="1" i="0" u="none" strike="noStrike" baseline="30000" dirty="0">
              <a:solidFill>
                <a:srgbClr val="00145F"/>
              </a:solidFill>
              <a:latin typeface="Montserrat" panose="00000500000000000000" pitchFamily="50" charset="0"/>
            </a:endParaRPr>
          </a:p>
          <a:p>
            <a:pPr marL="0" marR="0" lvl="0" indent="0" defTabSz="4572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0" i="0" u="none" strike="noStrike" kern="1200" cap="none" spc="0" normalizeH="0" baseline="30000" noProof="0" dirty="0">
                <a:ln>
                  <a:noFill/>
                </a:ln>
                <a:solidFill>
                  <a:srgbClr val="4B5055"/>
                </a:solidFill>
                <a:effectLst/>
                <a:uLnTx/>
                <a:uFillTx/>
                <a:latin typeface="Montserrat" panose="00000500000000000000" pitchFamily="50" charset="0"/>
                <a:ea typeface="+mn-ea"/>
                <a:cs typeface="+mn-cs"/>
              </a:rPr>
              <a:t>A redução no tamanho do contrato tende a diminuir o custo de entrada e saída das posições dos investidores.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856F827E-2E95-5F35-A0BA-E8CF686FB895}"/>
              </a:ext>
            </a:extLst>
          </p:cNvPr>
          <p:cNvSpPr txBox="1"/>
          <p:nvPr/>
        </p:nvSpPr>
        <p:spPr>
          <a:xfrm>
            <a:off x="4509872" y="4323761"/>
            <a:ext cx="2039457" cy="121839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R="0" rtl="0">
              <a:spcAft>
                <a:spcPts val="800"/>
              </a:spcAft>
            </a:pPr>
            <a:r>
              <a:rPr lang="pt-BR" sz="1500" b="1" i="0" u="none" strike="noStrike" baseline="30000" dirty="0">
                <a:solidFill>
                  <a:srgbClr val="00145F"/>
                </a:solidFill>
                <a:latin typeface="Montserrat" panose="00000500000000000000" pitchFamily="50" charset="0"/>
              </a:rPr>
              <a:t>Acessibilidade</a:t>
            </a:r>
          </a:p>
          <a:p>
            <a:pPr marL="0" marR="0" lvl="0" indent="0" defTabSz="4572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0" i="0" u="none" strike="noStrike" kern="1200" cap="none" spc="0" normalizeH="0" baseline="30000" noProof="0" dirty="0">
                <a:ln>
                  <a:noFill/>
                </a:ln>
                <a:solidFill>
                  <a:srgbClr val="4B5055"/>
                </a:solidFill>
                <a:effectLst/>
                <a:uLnTx/>
                <a:uFillTx/>
                <a:latin typeface="Montserrat" panose="00000500000000000000" pitchFamily="50" charset="0"/>
                <a:ea typeface="+mn-ea"/>
                <a:cs typeface="+mn-cs"/>
              </a:rPr>
              <a:t>Contratos menores facilitam o acesso de novos investidores ao produto.</a:t>
            </a:r>
            <a:endParaRPr lang="pt-BR" sz="1400" baseline="30000" dirty="0">
              <a:solidFill>
                <a:srgbClr val="4B5055"/>
              </a:solidFill>
              <a:latin typeface="Montserrat" panose="00000500000000000000" pitchFamily="50" charset="0"/>
            </a:endParaRP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AF31B649-0F0D-7EDF-09E7-378F0738625D}"/>
              </a:ext>
            </a:extLst>
          </p:cNvPr>
          <p:cNvSpPr txBox="1"/>
          <p:nvPr/>
        </p:nvSpPr>
        <p:spPr>
          <a:xfrm>
            <a:off x="970445" y="5558213"/>
            <a:ext cx="2124000" cy="121839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R="0" rtl="0">
              <a:spcAft>
                <a:spcPts val="800"/>
              </a:spcAft>
            </a:pPr>
            <a:r>
              <a:rPr lang="pt-BR" sz="1500" b="1" baseline="30000" dirty="0">
                <a:solidFill>
                  <a:srgbClr val="00145F"/>
                </a:solidFill>
                <a:latin typeface="Montserrat" panose="00000500000000000000" pitchFamily="50" charset="0"/>
              </a:rPr>
              <a:t>Liquidez</a:t>
            </a:r>
            <a:endParaRPr lang="pt-BR" sz="1500" b="1" i="0" u="none" strike="noStrike" baseline="30000" dirty="0">
              <a:solidFill>
                <a:srgbClr val="00145F"/>
              </a:solidFill>
              <a:latin typeface="Montserrat" panose="00000500000000000000" pitchFamily="50" charset="0"/>
            </a:endParaRPr>
          </a:p>
          <a:p>
            <a:pPr marL="0" marR="0" lvl="0" indent="0" defTabSz="4572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0" i="0" u="none" strike="noStrike" kern="1200" cap="none" spc="0" normalizeH="0" baseline="30000" noProof="0" dirty="0">
                <a:ln>
                  <a:noFill/>
                </a:ln>
                <a:solidFill>
                  <a:srgbClr val="4B5055"/>
                </a:solidFill>
                <a:effectLst/>
                <a:uLnTx/>
                <a:uFillTx/>
                <a:latin typeface="Montserrat" panose="00000500000000000000" pitchFamily="50" charset="0"/>
                <a:ea typeface="+mn-ea"/>
                <a:cs typeface="+mn-cs"/>
              </a:rPr>
              <a:t>O aumento no número de investidores negociando o produto tende a aumentar a liquidez.</a:t>
            </a: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73CC9E97-5C47-DEBF-8E00-E006B32B95EC}"/>
              </a:ext>
            </a:extLst>
          </p:cNvPr>
          <p:cNvSpPr txBox="1"/>
          <p:nvPr/>
        </p:nvSpPr>
        <p:spPr>
          <a:xfrm>
            <a:off x="4509872" y="5558213"/>
            <a:ext cx="2039457" cy="121839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R="0" rtl="0">
              <a:spcAft>
                <a:spcPts val="800"/>
              </a:spcAft>
            </a:pPr>
            <a:r>
              <a:rPr lang="pt-BR" sz="1500" b="1" i="0" u="none" strike="noStrike" baseline="30000" dirty="0">
                <a:solidFill>
                  <a:srgbClr val="00145F"/>
                </a:solidFill>
                <a:latin typeface="Montserrat" panose="00000500000000000000" pitchFamily="50" charset="0"/>
              </a:rPr>
              <a:t>Flexibilidade</a:t>
            </a:r>
          </a:p>
          <a:p>
            <a:pPr marL="0" marR="0" lvl="0" indent="0" defTabSz="4572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0" i="0" u="none" strike="noStrike" kern="1200" cap="none" spc="0" normalizeH="0" baseline="30000" noProof="0" dirty="0">
                <a:ln>
                  <a:noFill/>
                </a:ln>
                <a:solidFill>
                  <a:srgbClr val="4B5055"/>
                </a:solidFill>
                <a:effectLst/>
                <a:uLnTx/>
                <a:uFillTx/>
                <a:latin typeface="Montserrat" panose="00000500000000000000" pitchFamily="50" charset="0"/>
                <a:ea typeface="+mn-ea"/>
                <a:cs typeface="+mn-cs"/>
              </a:rPr>
              <a:t>Contratos menores tendem a tornar as posições dos investidores mais precisas, aumentando assim a liquidez</a:t>
            </a:r>
            <a:endParaRPr lang="pt-BR" sz="1400" baseline="30000" dirty="0">
              <a:solidFill>
                <a:srgbClr val="4B5055"/>
              </a:solidFill>
              <a:latin typeface="Montserrat" panose="00000500000000000000" pitchFamily="50" charset="0"/>
            </a:endParaRPr>
          </a:p>
        </p:txBody>
      </p:sp>
      <p:pic>
        <p:nvPicPr>
          <p:cNvPr id="32" name="Gráfico 31" descr="Dinheiro estrutura de tópicos">
            <a:extLst>
              <a:ext uri="{FF2B5EF4-FFF2-40B4-BE49-F238E27FC236}">
                <a16:creationId xmlns:a16="http://schemas.microsoft.com/office/drawing/2014/main" id="{97EB95A9-F177-0D6A-29CD-4363919FBEA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99534" y="4117957"/>
            <a:ext cx="424833" cy="424833"/>
          </a:xfrm>
          <a:prstGeom prst="rect">
            <a:avLst/>
          </a:prstGeom>
        </p:spPr>
      </p:pic>
      <p:sp>
        <p:nvSpPr>
          <p:cNvPr id="36" name="Forma Livre: Forma 35">
            <a:extLst>
              <a:ext uri="{FF2B5EF4-FFF2-40B4-BE49-F238E27FC236}">
                <a16:creationId xmlns:a16="http://schemas.microsoft.com/office/drawing/2014/main" id="{DB784A2F-06E5-7CE8-67B6-C75D97CF4095}"/>
              </a:ext>
            </a:extLst>
          </p:cNvPr>
          <p:cNvSpPr/>
          <p:nvPr/>
        </p:nvSpPr>
        <p:spPr>
          <a:xfrm>
            <a:off x="364468" y="5362723"/>
            <a:ext cx="494966" cy="494966"/>
          </a:xfrm>
          <a:custGeom>
            <a:avLst/>
            <a:gdLst>
              <a:gd name="connsiteX0" fmla="*/ 494849 w 494966"/>
              <a:gd name="connsiteY0" fmla="*/ 247483 h 494966"/>
              <a:gd name="connsiteX1" fmla="*/ 247366 w 494966"/>
              <a:gd name="connsiteY1" fmla="*/ 494967 h 494966"/>
              <a:gd name="connsiteX2" fmla="*/ 0 w 494966"/>
              <a:gd name="connsiteY2" fmla="*/ 247483 h 494966"/>
              <a:gd name="connsiteX3" fmla="*/ 247483 w 494966"/>
              <a:gd name="connsiteY3" fmla="*/ 0 h 494966"/>
              <a:gd name="connsiteX4" fmla="*/ 494967 w 494966"/>
              <a:gd name="connsiteY4" fmla="*/ 247483 h 494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4966" h="494966">
                <a:moveTo>
                  <a:pt x="494849" y="247483"/>
                </a:moveTo>
                <a:cubicBezTo>
                  <a:pt x="494849" y="384099"/>
                  <a:pt x="384099" y="494967"/>
                  <a:pt x="247366" y="494967"/>
                </a:cubicBezTo>
                <a:cubicBezTo>
                  <a:pt x="110633" y="494967"/>
                  <a:pt x="0" y="384099"/>
                  <a:pt x="0" y="247483"/>
                </a:cubicBezTo>
                <a:cubicBezTo>
                  <a:pt x="0" y="110868"/>
                  <a:pt x="110750" y="0"/>
                  <a:pt x="247483" y="0"/>
                </a:cubicBezTo>
                <a:cubicBezTo>
                  <a:pt x="384216" y="0"/>
                  <a:pt x="494967" y="110750"/>
                  <a:pt x="494967" y="247483"/>
                </a:cubicBezTo>
              </a:path>
            </a:pathLst>
          </a:custGeom>
          <a:solidFill>
            <a:srgbClr val="4FC3F6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grpSp>
        <p:nvGrpSpPr>
          <p:cNvPr id="38" name="Agrupar 37">
            <a:extLst>
              <a:ext uri="{FF2B5EF4-FFF2-40B4-BE49-F238E27FC236}">
                <a16:creationId xmlns:a16="http://schemas.microsoft.com/office/drawing/2014/main" id="{EA9A0F0B-C8C7-47BB-5942-E27FCFCA3A34}"/>
              </a:ext>
            </a:extLst>
          </p:cNvPr>
          <p:cNvGrpSpPr/>
          <p:nvPr/>
        </p:nvGrpSpPr>
        <p:grpSpPr>
          <a:xfrm>
            <a:off x="3942903" y="5386791"/>
            <a:ext cx="494966" cy="494966"/>
            <a:chOff x="1295625" y="2665001"/>
            <a:chExt cx="494966" cy="494966"/>
          </a:xfrm>
        </p:grpSpPr>
        <p:sp>
          <p:nvSpPr>
            <p:cNvPr id="39" name="Forma Livre: Forma 38">
              <a:extLst>
                <a:ext uri="{FF2B5EF4-FFF2-40B4-BE49-F238E27FC236}">
                  <a16:creationId xmlns:a16="http://schemas.microsoft.com/office/drawing/2014/main" id="{997A1212-35B1-AC7C-FD09-86CCF1F57273}"/>
                </a:ext>
              </a:extLst>
            </p:cNvPr>
            <p:cNvSpPr/>
            <p:nvPr/>
          </p:nvSpPr>
          <p:spPr>
            <a:xfrm>
              <a:off x="1295625" y="2665001"/>
              <a:ext cx="494966" cy="494966"/>
            </a:xfrm>
            <a:custGeom>
              <a:avLst/>
              <a:gdLst>
                <a:gd name="connsiteX0" fmla="*/ 494849 w 494966"/>
                <a:gd name="connsiteY0" fmla="*/ 247483 h 494966"/>
                <a:gd name="connsiteX1" fmla="*/ 247366 w 494966"/>
                <a:gd name="connsiteY1" fmla="*/ 494967 h 494966"/>
                <a:gd name="connsiteX2" fmla="*/ 0 w 494966"/>
                <a:gd name="connsiteY2" fmla="*/ 247483 h 494966"/>
                <a:gd name="connsiteX3" fmla="*/ 247483 w 494966"/>
                <a:gd name="connsiteY3" fmla="*/ 0 h 494966"/>
                <a:gd name="connsiteX4" fmla="*/ 494967 w 494966"/>
                <a:gd name="connsiteY4" fmla="*/ 247483 h 494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4966" h="494966">
                  <a:moveTo>
                    <a:pt x="494849" y="247483"/>
                  </a:moveTo>
                  <a:cubicBezTo>
                    <a:pt x="494849" y="384099"/>
                    <a:pt x="384099" y="494967"/>
                    <a:pt x="247366" y="494967"/>
                  </a:cubicBezTo>
                  <a:cubicBezTo>
                    <a:pt x="110633" y="494967"/>
                    <a:pt x="0" y="384099"/>
                    <a:pt x="0" y="247483"/>
                  </a:cubicBezTo>
                  <a:cubicBezTo>
                    <a:pt x="0" y="110868"/>
                    <a:pt x="110750" y="0"/>
                    <a:pt x="247483" y="0"/>
                  </a:cubicBezTo>
                  <a:cubicBezTo>
                    <a:pt x="384216" y="0"/>
                    <a:pt x="494967" y="110750"/>
                    <a:pt x="494967" y="247483"/>
                  </a:cubicBezTo>
                </a:path>
              </a:pathLst>
            </a:custGeom>
            <a:solidFill>
              <a:srgbClr val="4FC3F6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pic>
          <p:nvPicPr>
            <p:cNvPr id="40" name="Gráfico 39" descr="Gráfico de barras com tendência ascendente estrutura de tópicos">
              <a:extLst>
                <a:ext uri="{FF2B5EF4-FFF2-40B4-BE49-F238E27FC236}">
                  <a16:creationId xmlns:a16="http://schemas.microsoft.com/office/drawing/2014/main" id="{E1180598-07CA-8A37-DD50-495C985D0AD6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1397109" y="2757632"/>
              <a:ext cx="299617" cy="299617"/>
            </a:xfrm>
            <a:prstGeom prst="rect">
              <a:avLst/>
            </a:prstGeom>
          </p:spPr>
        </p:pic>
      </p:grpSp>
      <p:pic>
        <p:nvPicPr>
          <p:cNvPr id="42" name="Gráfico 41" descr="Usuário estrutura de tópicos">
            <a:extLst>
              <a:ext uri="{FF2B5EF4-FFF2-40B4-BE49-F238E27FC236}">
                <a16:creationId xmlns:a16="http://schemas.microsoft.com/office/drawing/2014/main" id="{635FF6C1-A1D1-E4CC-F2B5-F1ACC2239EFF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3955079" y="4049031"/>
            <a:ext cx="452080" cy="452080"/>
          </a:xfrm>
          <a:prstGeom prst="rect">
            <a:avLst/>
          </a:prstGeom>
        </p:spPr>
      </p:pic>
      <p:pic>
        <p:nvPicPr>
          <p:cNvPr id="44" name="Gráfico 43" descr="Gráfico exponencial estrutura de tópicos">
            <a:extLst>
              <a:ext uri="{FF2B5EF4-FFF2-40B4-BE49-F238E27FC236}">
                <a16:creationId xmlns:a16="http://schemas.microsoft.com/office/drawing/2014/main" id="{78A0FF98-2537-031C-231D-75DCC02AABDB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409575" y="5382595"/>
            <a:ext cx="424833" cy="424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859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0" grpId="0"/>
      <p:bldP spid="63" grpId="0" animBg="1"/>
      <p:bldP spid="65" grpId="0"/>
      <p:bldP spid="66" grpId="0" animBg="1"/>
      <p:bldP spid="67" grpId="0"/>
      <p:bldP spid="2" grpId="0" animBg="1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0B6FD8-6D00-C970-A5CE-7426B146E3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Texto 6">
            <a:extLst>
              <a:ext uri="{FF2B5EF4-FFF2-40B4-BE49-F238E27FC236}">
                <a16:creationId xmlns:a16="http://schemas.microsoft.com/office/drawing/2014/main" id="{DD6BA5AE-DC38-5107-0DBF-07774465EB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108462" y="390195"/>
            <a:ext cx="6587738" cy="358598"/>
          </a:xfrm>
        </p:spPr>
        <p:txBody>
          <a:bodyPr/>
          <a:lstStyle/>
          <a:p>
            <a:r>
              <a:rPr lang="pt-BR" sz="1600" dirty="0"/>
              <a:t>REDUÇÃO DO TAMANHO DO CONTRATO DO FUTURO DE BITCOIN – BIT</a:t>
            </a:r>
          </a:p>
        </p:txBody>
      </p:sp>
      <p:sp>
        <p:nvSpPr>
          <p:cNvPr id="2" name="Espaço Reservado para Texto 6">
            <a:extLst>
              <a:ext uri="{FF2B5EF4-FFF2-40B4-BE49-F238E27FC236}">
                <a16:creationId xmlns:a16="http://schemas.microsoft.com/office/drawing/2014/main" id="{21A8A8AC-65E4-3F74-8DD8-82F2C99902EF}"/>
              </a:ext>
            </a:extLst>
          </p:cNvPr>
          <p:cNvSpPr txBox="1">
            <a:spLocks/>
          </p:cNvSpPr>
          <p:nvPr/>
        </p:nvSpPr>
        <p:spPr>
          <a:xfrm>
            <a:off x="2822962" y="948360"/>
            <a:ext cx="6273413" cy="358598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rgbClr val="F6A833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1600" dirty="0"/>
              <a:t>IMPACTOS</a:t>
            </a: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51D934A2-377D-B878-4313-D7F704678F81}"/>
              </a:ext>
            </a:extLst>
          </p:cNvPr>
          <p:cNvSpPr/>
          <p:nvPr/>
        </p:nvSpPr>
        <p:spPr>
          <a:xfrm>
            <a:off x="400050" y="1638300"/>
            <a:ext cx="5543550" cy="4981575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pt-BR" sz="1200" dirty="0">
              <a:solidFill>
                <a:schemeClr val="tx1"/>
              </a:solidFill>
            </a:endParaRPr>
          </a:p>
          <a:p>
            <a:pPr algn="ctr"/>
            <a:endParaRPr lang="pt-BR" sz="1200" dirty="0">
              <a:solidFill>
                <a:schemeClr val="tx1"/>
              </a:solidFill>
            </a:endParaRPr>
          </a:p>
          <a:p>
            <a:pPr algn="ctr"/>
            <a:r>
              <a:rPr lang="pt-BR" sz="1200" dirty="0">
                <a:solidFill>
                  <a:schemeClr val="tx1"/>
                </a:solidFill>
              </a:rPr>
              <a:t>Realização de ajuste na tabela de desconto por ADV para refletir o novo tamanho de contrato: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DDE09427-C246-210E-A127-90C1AF7243ED}"/>
              </a:ext>
            </a:extLst>
          </p:cNvPr>
          <p:cNvSpPr/>
          <p:nvPr/>
        </p:nvSpPr>
        <p:spPr>
          <a:xfrm>
            <a:off x="6248400" y="1638299"/>
            <a:ext cx="5543550" cy="4981575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pt-BR" sz="1200" dirty="0">
              <a:solidFill>
                <a:schemeClr val="tx1"/>
              </a:solidFill>
            </a:endParaRPr>
          </a:p>
          <a:p>
            <a:pPr algn="ctr"/>
            <a:endParaRPr lang="pt-BR" sz="1200" dirty="0">
              <a:solidFill>
                <a:schemeClr val="tx1"/>
              </a:solidFill>
            </a:endParaRPr>
          </a:p>
          <a:p>
            <a:pPr algn="ctr"/>
            <a:r>
              <a:rPr lang="pt-BR" sz="1200" dirty="0">
                <a:solidFill>
                  <a:schemeClr val="tx1"/>
                </a:solidFill>
              </a:rPr>
              <a:t>Procedimento para posição dos clientes para refletir o novo tamanho de contrato:</a:t>
            </a:r>
          </a:p>
          <a:p>
            <a:pPr algn="ctr"/>
            <a:endParaRPr lang="pt-BR" sz="1200" dirty="0">
              <a:solidFill>
                <a:schemeClr val="tx1"/>
              </a:solidFill>
            </a:endParaRPr>
          </a:p>
          <a:p>
            <a:r>
              <a:rPr lang="pt-BR" sz="1200" dirty="0">
                <a:solidFill>
                  <a:schemeClr val="tx1"/>
                </a:solidFill>
              </a:rPr>
              <a:t>Na data de entrada em produção do novo tamanho de contrato, inclusive, mudança será refletiva em todas as posições:</a:t>
            </a:r>
          </a:p>
          <a:p>
            <a:endParaRPr lang="pt-BR" sz="1200" dirty="0">
              <a:solidFill>
                <a:schemeClr val="tx1"/>
              </a:solidFill>
            </a:endParaRPr>
          </a:p>
          <a:p>
            <a:pPr lvl="1"/>
            <a:r>
              <a:rPr lang="pt-BR" sz="1200" dirty="0">
                <a:solidFill>
                  <a:schemeClr val="tx1"/>
                </a:solidFill>
              </a:rPr>
              <a:t>1- novos vencimentos a serem cadastrados já serão feitos com o novo tamanho de contrato</a:t>
            </a:r>
          </a:p>
          <a:p>
            <a:pPr lvl="1"/>
            <a:r>
              <a:rPr lang="pt-BR" sz="1200" dirty="0">
                <a:solidFill>
                  <a:schemeClr val="tx1"/>
                </a:solidFill>
              </a:rPr>
              <a:t>2- vencimento já disponível para negociação migra para o novo tamanho do contrato</a:t>
            </a:r>
          </a:p>
          <a:p>
            <a:pPr lvl="1"/>
            <a:r>
              <a:rPr lang="pt-BR" sz="1200" b="1" dirty="0">
                <a:solidFill>
                  <a:schemeClr val="tx1"/>
                </a:solidFill>
              </a:rPr>
              <a:t>3- todos os contratos já em aberto serão ajustados para novo tamanho, conforme tabela abaixo:</a:t>
            </a:r>
            <a:r>
              <a:rPr lang="pt-BR" sz="12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8698EF07-4F1D-03E0-CB7A-E221C6FD5E20}"/>
              </a:ext>
            </a:extLst>
          </p:cNvPr>
          <p:cNvSpPr/>
          <p:nvPr/>
        </p:nvSpPr>
        <p:spPr>
          <a:xfrm>
            <a:off x="1800224" y="1444118"/>
            <a:ext cx="2581275" cy="35859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TARIFAÇÃO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F21C8C8E-2F3C-785C-8228-A84A4147BD20}"/>
              </a:ext>
            </a:extLst>
          </p:cNvPr>
          <p:cNvSpPr/>
          <p:nvPr/>
        </p:nvSpPr>
        <p:spPr>
          <a:xfrm>
            <a:off x="7805737" y="1459000"/>
            <a:ext cx="2581275" cy="35859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POSIÇÃO</a:t>
            </a:r>
          </a:p>
        </p:txBody>
      </p:sp>
      <p:graphicFrame>
        <p:nvGraphicFramePr>
          <p:cNvPr id="9" name="Tabela 8">
            <a:extLst>
              <a:ext uri="{FF2B5EF4-FFF2-40B4-BE49-F238E27FC236}">
                <a16:creationId xmlns:a16="http://schemas.microsoft.com/office/drawing/2014/main" id="{CD80FF8F-61E0-6993-C035-090737A274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7640899"/>
              </p:ext>
            </p:extLst>
          </p:nvPr>
        </p:nvGraphicFramePr>
        <p:xfrm>
          <a:off x="6505575" y="4410079"/>
          <a:ext cx="5067300" cy="624840"/>
        </p:xfrm>
        <a:graphic>
          <a:graphicData uri="http://schemas.openxmlformats.org/drawingml/2006/table">
            <a:tbl>
              <a:tblPr firstRow="1" firstCol="1" bandRow="1"/>
              <a:tblGrid>
                <a:gridCol w="1826054">
                  <a:extLst>
                    <a:ext uri="{9D8B030D-6E8A-4147-A177-3AD203B41FA5}">
                      <a16:colId xmlns:a16="http://schemas.microsoft.com/office/drawing/2014/main" val="3776445249"/>
                    </a:ext>
                  </a:extLst>
                </a:gridCol>
                <a:gridCol w="1620623">
                  <a:extLst>
                    <a:ext uri="{9D8B030D-6E8A-4147-A177-3AD203B41FA5}">
                      <a16:colId xmlns:a16="http://schemas.microsoft.com/office/drawing/2014/main" val="1819107769"/>
                    </a:ext>
                  </a:extLst>
                </a:gridCol>
                <a:gridCol w="1620623">
                  <a:extLst>
                    <a:ext uri="{9D8B030D-6E8A-4147-A177-3AD203B41FA5}">
                      <a16:colId xmlns:a16="http://schemas.microsoft.com/office/drawing/2014/main" val="785094228"/>
                    </a:ext>
                  </a:extLst>
                </a:gridCol>
              </a:tblGrid>
              <a:tr h="139063">
                <a:tc>
                  <a:txBody>
                    <a:bodyPr/>
                    <a:lstStyle/>
                    <a:p>
                      <a:endParaRPr lang="pt-BR" sz="10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b="1" dirty="0">
                          <a:solidFill>
                            <a:schemeClr val="bg1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ATUAL</a:t>
                      </a:r>
                      <a:endParaRPr lang="pt-BR" sz="1100" b="1" dirty="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b="1" dirty="0">
                          <a:solidFill>
                            <a:schemeClr val="bg1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PÓS MUDANÇA</a:t>
                      </a:r>
                      <a:endParaRPr lang="pt-BR" sz="1100" b="1" dirty="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23332"/>
                  </a:ext>
                </a:extLst>
              </a:tr>
              <a:tr h="139063">
                <a:tc>
                  <a:txBody>
                    <a:bodyPr/>
                    <a:lstStyle/>
                    <a:p>
                      <a:pPr algn="ctr"/>
                      <a:r>
                        <a:rPr lang="pt-BR" sz="10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tamanho do contrato</a:t>
                      </a:r>
                      <a:endParaRPr lang="pt-BR" sz="10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0,1</a:t>
                      </a:r>
                      <a:endParaRPr lang="pt-BR" sz="10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0,01</a:t>
                      </a:r>
                      <a:endParaRPr lang="pt-BR" sz="10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8387836"/>
                  </a:ext>
                </a:extLst>
              </a:tr>
              <a:tr h="266551">
                <a:tc>
                  <a:txBody>
                    <a:bodyPr/>
                    <a:lstStyle/>
                    <a:p>
                      <a:pPr algn="ctr"/>
                      <a:r>
                        <a:rPr lang="pt-BR" sz="1000" kern="12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tamanho do contrato</a:t>
                      </a:r>
                    </a:p>
                    <a:p>
                      <a:pPr algn="ctr"/>
                      <a:r>
                        <a:rPr lang="pt-BR" sz="1000" kern="12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(em financeiro)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00" kern="12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R$ 60.000</a:t>
                      </a:r>
                      <a:endParaRPr lang="pt-BR" sz="1000" kern="120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00" kern="12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R$ 6.000</a:t>
                      </a:r>
                      <a:endParaRPr lang="pt-BR" sz="1000" kern="120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6809017"/>
                  </a:ext>
                </a:extLst>
              </a:tr>
            </a:tbl>
          </a:graphicData>
        </a:graphic>
      </p:graphicFrame>
      <p:graphicFrame>
        <p:nvGraphicFramePr>
          <p:cNvPr id="10" name="Tabela 9">
            <a:extLst>
              <a:ext uri="{FF2B5EF4-FFF2-40B4-BE49-F238E27FC236}">
                <a16:creationId xmlns:a16="http://schemas.microsoft.com/office/drawing/2014/main" id="{FA71BCC8-CE50-69E7-3693-21547D41E1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5840392"/>
              </p:ext>
            </p:extLst>
          </p:nvPr>
        </p:nvGraphicFramePr>
        <p:xfrm>
          <a:off x="6505575" y="5187763"/>
          <a:ext cx="5067300" cy="425130"/>
        </p:xfrm>
        <a:graphic>
          <a:graphicData uri="http://schemas.openxmlformats.org/drawingml/2006/table">
            <a:tbl>
              <a:tblPr firstRow="1" firstCol="1" bandRow="1"/>
              <a:tblGrid>
                <a:gridCol w="1826054">
                  <a:extLst>
                    <a:ext uri="{9D8B030D-6E8A-4147-A177-3AD203B41FA5}">
                      <a16:colId xmlns:a16="http://schemas.microsoft.com/office/drawing/2014/main" val="35200084"/>
                    </a:ext>
                  </a:extLst>
                </a:gridCol>
                <a:gridCol w="1620623">
                  <a:extLst>
                    <a:ext uri="{9D8B030D-6E8A-4147-A177-3AD203B41FA5}">
                      <a16:colId xmlns:a16="http://schemas.microsoft.com/office/drawing/2014/main" val="3230487007"/>
                    </a:ext>
                  </a:extLst>
                </a:gridCol>
                <a:gridCol w="1620623">
                  <a:extLst>
                    <a:ext uri="{9D8B030D-6E8A-4147-A177-3AD203B41FA5}">
                      <a16:colId xmlns:a16="http://schemas.microsoft.com/office/drawing/2014/main" val="3970267227"/>
                    </a:ext>
                  </a:extLst>
                </a:gridCol>
              </a:tblGrid>
              <a:tr h="212565">
                <a:tc>
                  <a:txBody>
                    <a:bodyPr/>
                    <a:lstStyle/>
                    <a:p>
                      <a:pPr algn="ctr"/>
                      <a:r>
                        <a:rPr lang="pt-BR" sz="10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posição (em nº de contratos)</a:t>
                      </a:r>
                      <a:endParaRPr lang="pt-BR" sz="10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1</a:t>
                      </a:r>
                      <a:endParaRPr lang="pt-BR" sz="10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10</a:t>
                      </a:r>
                      <a:endParaRPr lang="pt-BR" sz="10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8930477"/>
                  </a:ext>
                </a:extLst>
              </a:tr>
              <a:tr h="212565">
                <a:tc>
                  <a:txBody>
                    <a:bodyPr/>
                    <a:lstStyle/>
                    <a:p>
                      <a:pPr algn="ctr"/>
                      <a:r>
                        <a:rPr lang="pt-BR" sz="10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posição (em financeiro)</a:t>
                      </a:r>
                      <a:endParaRPr lang="pt-BR" sz="10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R$ 60.000,00</a:t>
                      </a:r>
                      <a:endParaRPr lang="pt-BR" sz="10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R$ 60.000,00 </a:t>
                      </a:r>
                      <a:endParaRPr lang="pt-BR" sz="10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58331818"/>
                  </a:ext>
                </a:extLst>
              </a:tr>
            </a:tbl>
          </a:graphicData>
        </a:graphic>
      </p:graphicFrame>
      <p:sp>
        <p:nvSpPr>
          <p:cNvPr id="11" name="CaixaDeTexto 10">
            <a:extLst>
              <a:ext uri="{FF2B5EF4-FFF2-40B4-BE49-F238E27FC236}">
                <a16:creationId xmlns:a16="http://schemas.microsoft.com/office/drawing/2014/main" id="{F548E344-B547-3DFD-C2D5-CAC6A64BCE29}"/>
              </a:ext>
            </a:extLst>
          </p:cNvPr>
          <p:cNvSpPr txBox="1"/>
          <p:nvPr/>
        </p:nvSpPr>
        <p:spPr>
          <a:xfrm>
            <a:off x="6360216" y="5757140"/>
            <a:ext cx="247054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dirty="0"/>
              <a:t>Arquivos impactados: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100" dirty="0"/>
              <a:t>Arquivo de posição (BVBG.017)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100" dirty="0" err="1"/>
              <a:t>Derivatives</a:t>
            </a:r>
            <a:r>
              <a:rPr lang="pt-BR" sz="1100" dirty="0"/>
              <a:t> </a:t>
            </a:r>
            <a:r>
              <a:rPr lang="pt-BR" sz="1100" dirty="0" err="1"/>
              <a:t>movement</a:t>
            </a:r>
            <a:r>
              <a:rPr lang="pt-BR" sz="1100" dirty="0"/>
              <a:t> (BVBG.016)</a:t>
            </a:r>
          </a:p>
        </p:txBody>
      </p:sp>
      <p:graphicFrame>
        <p:nvGraphicFramePr>
          <p:cNvPr id="16" name="Tabela 15">
            <a:extLst>
              <a:ext uri="{FF2B5EF4-FFF2-40B4-BE49-F238E27FC236}">
                <a16:creationId xmlns:a16="http://schemas.microsoft.com/office/drawing/2014/main" id="{E3A71F19-9968-2596-BB13-5F2D26389B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3717986"/>
              </p:ext>
            </p:extLst>
          </p:nvPr>
        </p:nvGraphicFramePr>
        <p:xfrm>
          <a:off x="982661" y="2692223"/>
          <a:ext cx="4216400" cy="1135380"/>
        </p:xfrm>
        <a:graphic>
          <a:graphicData uri="http://schemas.openxmlformats.org/drawingml/2006/table">
            <a:tbl>
              <a:tblPr/>
              <a:tblGrid>
                <a:gridCol w="1054100">
                  <a:extLst>
                    <a:ext uri="{9D8B030D-6E8A-4147-A177-3AD203B41FA5}">
                      <a16:colId xmlns:a16="http://schemas.microsoft.com/office/drawing/2014/main" val="4212874694"/>
                    </a:ext>
                  </a:extLst>
                </a:gridCol>
                <a:gridCol w="1054100">
                  <a:extLst>
                    <a:ext uri="{9D8B030D-6E8A-4147-A177-3AD203B41FA5}">
                      <a16:colId xmlns:a16="http://schemas.microsoft.com/office/drawing/2014/main" val="2785427102"/>
                    </a:ext>
                  </a:extLst>
                </a:gridCol>
                <a:gridCol w="1054100">
                  <a:extLst>
                    <a:ext uri="{9D8B030D-6E8A-4147-A177-3AD203B41FA5}">
                      <a16:colId xmlns:a16="http://schemas.microsoft.com/office/drawing/2014/main" val="3509881873"/>
                    </a:ext>
                  </a:extLst>
                </a:gridCol>
                <a:gridCol w="1054100">
                  <a:extLst>
                    <a:ext uri="{9D8B030D-6E8A-4147-A177-3AD203B41FA5}">
                      <a16:colId xmlns:a16="http://schemas.microsoft.com/office/drawing/2014/main" val="674711926"/>
                    </a:ext>
                  </a:extLst>
                </a:gridCol>
              </a:tblGrid>
              <a:tr h="18415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ATUAL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PÓS MUDANÇA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7222345"/>
                  </a:ext>
                </a:extLst>
              </a:tr>
              <a:tr h="18415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pt-BR" sz="12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ADV Diário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ADV Diário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108924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Até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Até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881283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250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010918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26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251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1.000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637968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ctr"/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+100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+1.000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90357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2213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72E97D-EA2E-BCB0-3241-C6B5A3DC04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E2B570-C056-A821-C833-456CE02A618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33882" y="2136195"/>
            <a:ext cx="8227238" cy="2426581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91440" numCol="1" spcCol="0" rtlCol="0" fromWordArt="0" anchor="b" anchorCtr="0" forceAA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146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CHANGE IN THE BITCOIN FUTURES CONTRACT SIZE - BIT</a:t>
            </a:r>
            <a:endParaRPr kumimoji="0" lang="en-BR" sz="40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8CC2454-D3CB-E49E-7745-089D11FE2D5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/>
              <a:t>CRIPTOCURRENCIES</a:t>
            </a:r>
            <a:endParaRPr lang="en-BR" dirty="0"/>
          </a:p>
          <a:p>
            <a:endParaRPr lang="en-BR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397FFEB-BC2F-CF25-2CEC-B8CAFDBF530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pt-BR" dirty="0"/>
              <a:t>MAY/25</a:t>
            </a:r>
          </a:p>
          <a:p>
            <a:endParaRPr lang="en-BR" dirty="0"/>
          </a:p>
        </p:txBody>
      </p:sp>
    </p:spTree>
    <p:extLst>
      <p:ext uri="{BB962C8B-B14F-4D97-AF65-F5344CB8AC3E}">
        <p14:creationId xmlns:p14="http://schemas.microsoft.com/office/powerpoint/2010/main" val="1299535327"/>
      </p:ext>
    </p:extLst>
  </p:cSld>
  <p:clrMapOvr>
    <a:masterClrMapping/>
  </p:clrMapOvr>
  <p:transition spd="slow"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A31771-FBC2-229C-0A22-08E9FAB225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tângulo 74">
            <a:extLst>
              <a:ext uri="{FF2B5EF4-FFF2-40B4-BE49-F238E27FC236}">
                <a16:creationId xmlns:a16="http://schemas.microsoft.com/office/drawing/2014/main" id="{B28B5ED2-0FF5-19FD-5EB9-42BDA77BDB91}"/>
              </a:ext>
            </a:extLst>
          </p:cNvPr>
          <p:cNvSpPr/>
          <p:nvPr/>
        </p:nvSpPr>
        <p:spPr>
          <a:xfrm>
            <a:off x="7439080" y="4117957"/>
            <a:ext cx="4343345" cy="1762125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srgbClr val="4B5055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4B5055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The </a:t>
            </a:r>
            <a:r>
              <a:rPr kumimoji="0" lang="pt-B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4B5055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following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4B5055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pt-B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4B5055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fields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4B5055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pt-B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4B5055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will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4B5055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pt-B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4B5055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be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4B5055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pt-B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4B5055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changed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4B5055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::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4B5055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BVBG.028.02 </a:t>
            </a:r>
            <a:r>
              <a:rPr kumimoji="0" lang="pt-B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4B5055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Instruments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4B5055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File: </a:t>
            </a:r>
            <a:r>
              <a:rPr kumimoji="0" lang="pt-B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4B5055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CtrctMltplr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srgbClr val="4B5055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4B5055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Market Data: </a:t>
            </a:r>
            <a:r>
              <a:rPr kumimoji="0" lang="pt-B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4B5055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tag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4B5055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231 – </a:t>
            </a:r>
            <a:r>
              <a:rPr kumimoji="0" lang="pt-B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4B5055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ContractMultiplier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srgbClr val="4B5055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7" name="Espaço Reservado para Texto 6">
            <a:extLst>
              <a:ext uri="{FF2B5EF4-FFF2-40B4-BE49-F238E27FC236}">
                <a16:creationId xmlns:a16="http://schemas.microsoft.com/office/drawing/2014/main" id="{45F8B111-8883-C8C7-89D8-D125401C697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108462" y="390195"/>
            <a:ext cx="6599930" cy="358598"/>
          </a:xfrm>
        </p:spPr>
        <p:txBody>
          <a:bodyPr/>
          <a:lstStyle/>
          <a:p>
            <a:r>
              <a:rPr lang="pt-BR" sz="1600" dirty="0"/>
              <a:t>REDUCTION IN THE CONTRACT SIZE OF THE BITCOIN FUTURES – BIT</a:t>
            </a:r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A3329007-6191-84DA-357A-D151FEC98562}"/>
              </a:ext>
            </a:extLst>
          </p:cNvPr>
          <p:cNvSpPr/>
          <p:nvPr/>
        </p:nvSpPr>
        <p:spPr>
          <a:xfrm>
            <a:off x="9487494" y="1486870"/>
            <a:ext cx="895132" cy="339558"/>
          </a:xfrm>
          <a:prstGeom prst="rect">
            <a:avLst/>
          </a:prstGeom>
          <a:solidFill>
            <a:srgbClr val="053273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BEFORE</a:t>
            </a:r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5252EAC4-C7B6-5E4A-3E1C-29FB95663F7F}"/>
              </a:ext>
            </a:extLst>
          </p:cNvPr>
          <p:cNvSpPr/>
          <p:nvPr/>
        </p:nvSpPr>
        <p:spPr>
          <a:xfrm>
            <a:off x="10792807" y="1486870"/>
            <a:ext cx="895132" cy="339558"/>
          </a:xfrm>
          <a:prstGeom prst="rect">
            <a:avLst/>
          </a:prstGeom>
          <a:solidFill>
            <a:srgbClr val="053273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AFTER</a:t>
            </a:r>
          </a:p>
        </p:txBody>
      </p:sp>
      <p:graphicFrame>
        <p:nvGraphicFramePr>
          <p:cNvPr id="18" name="Tabela 17">
            <a:extLst>
              <a:ext uri="{FF2B5EF4-FFF2-40B4-BE49-F238E27FC236}">
                <a16:creationId xmlns:a16="http://schemas.microsoft.com/office/drawing/2014/main" id="{48EC5F9C-F043-F270-9E3F-2EBCAF9217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1777326"/>
              </p:ext>
            </p:extLst>
          </p:nvPr>
        </p:nvGraphicFramePr>
        <p:xfrm>
          <a:off x="7991683" y="1913720"/>
          <a:ext cx="3886755" cy="834090"/>
        </p:xfrm>
        <a:graphic>
          <a:graphicData uri="http://schemas.openxmlformats.org/drawingml/2006/table">
            <a:tbl>
              <a:tblPr/>
              <a:tblGrid>
                <a:gridCol w="1295585">
                  <a:extLst>
                    <a:ext uri="{9D8B030D-6E8A-4147-A177-3AD203B41FA5}">
                      <a16:colId xmlns:a16="http://schemas.microsoft.com/office/drawing/2014/main" val="1708334237"/>
                    </a:ext>
                  </a:extLst>
                </a:gridCol>
                <a:gridCol w="1295585">
                  <a:extLst>
                    <a:ext uri="{9D8B030D-6E8A-4147-A177-3AD203B41FA5}">
                      <a16:colId xmlns:a16="http://schemas.microsoft.com/office/drawing/2014/main" val="1273116330"/>
                    </a:ext>
                  </a:extLst>
                </a:gridCol>
                <a:gridCol w="1295585">
                  <a:extLst>
                    <a:ext uri="{9D8B030D-6E8A-4147-A177-3AD203B41FA5}">
                      <a16:colId xmlns:a16="http://schemas.microsoft.com/office/drawing/2014/main" val="3769001565"/>
                    </a:ext>
                  </a:extLst>
                </a:gridCol>
              </a:tblGrid>
              <a:tr h="2780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pt-B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Contract</a:t>
                      </a:r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pt-B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size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 BITCOIN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 BITCOIN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763476"/>
                  </a:ext>
                </a:extLst>
              </a:tr>
              <a:tr h="2780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Round-</a:t>
                      </a:r>
                      <a:r>
                        <a:rPr lang="pt-B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lot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pt-B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contract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pt-B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contract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4416503"/>
                  </a:ext>
                </a:extLst>
              </a:tr>
              <a:tr h="2780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Financial Volume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R$ 60,000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R$ 6,000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532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3164137"/>
                  </a:ext>
                </a:extLst>
              </a:tr>
            </a:tbl>
          </a:graphicData>
        </a:graphic>
      </p:graphicFrame>
      <p:pic>
        <p:nvPicPr>
          <p:cNvPr id="19" name="Gráfico 18" descr="Seta de linha: curva no sentido anti-horário com preenchimento sólido">
            <a:extLst>
              <a:ext uri="{FF2B5EF4-FFF2-40B4-BE49-F238E27FC236}">
                <a16:creationId xmlns:a16="http://schemas.microsoft.com/office/drawing/2014/main" id="{DAC9E459-1B07-7AE3-2099-D00832D0DF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6259014">
            <a:off x="10131754" y="2778946"/>
            <a:ext cx="914400" cy="914400"/>
          </a:xfrm>
          <a:prstGeom prst="rect">
            <a:avLst/>
          </a:prstGeom>
        </p:spPr>
      </p:pic>
      <p:sp>
        <p:nvSpPr>
          <p:cNvPr id="20" name="CaixaDeTexto 19">
            <a:extLst>
              <a:ext uri="{FF2B5EF4-FFF2-40B4-BE49-F238E27FC236}">
                <a16:creationId xmlns:a16="http://schemas.microsoft.com/office/drawing/2014/main" id="{5D193896-EA14-0C05-A717-E9587444A19E}"/>
              </a:ext>
            </a:extLst>
          </p:cNvPr>
          <p:cNvSpPr txBox="1"/>
          <p:nvPr/>
        </p:nvSpPr>
        <p:spPr>
          <a:xfrm>
            <a:off x="10069421" y="3385569"/>
            <a:ext cx="10390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1" i="0" u="none" strike="noStrike" kern="1200" cap="none" spc="0" normalizeH="0" baseline="0" noProof="0" dirty="0">
                <a:ln>
                  <a:noFill/>
                </a:ln>
                <a:solidFill>
                  <a:srgbClr val="00AFE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10x </a:t>
            </a:r>
            <a:r>
              <a:rPr kumimoji="0" lang="pt-BR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AFE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smaller</a:t>
            </a:r>
            <a:endParaRPr kumimoji="0" lang="pt-BR" sz="1400" b="1" i="0" u="none" strike="noStrike" kern="1200" cap="none" spc="0" normalizeH="0" baseline="0" noProof="0" dirty="0">
              <a:ln>
                <a:noFill/>
              </a:ln>
              <a:solidFill>
                <a:srgbClr val="00AFE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1" name="Gráfico 20" descr="Contrato com preenchimento sólido">
            <a:extLst>
              <a:ext uri="{FF2B5EF4-FFF2-40B4-BE49-F238E27FC236}">
                <a16:creationId xmlns:a16="http://schemas.microsoft.com/office/drawing/2014/main" id="{8E747235-FFBD-2BBE-ED16-9D7BA850D46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7118792" y="2063851"/>
            <a:ext cx="811857" cy="811857"/>
          </a:xfrm>
          <a:prstGeom prst="rect">
            <a:avLst/>
          </a:prstGeom>
        </p:spPr>
      </p:pic>
      <p:graphicFrame>
        <p:nvGraphicFramePr>
          <p:cNvPr id="24" name="Tabela 23">
            <a:extLst>
              <a:ext uri="{FF2B5EF4-FFF2-40B4-BE49-F238E27FC236}">
                <a16:creationId xmlns:a16="http://schemas.microsoft.com/office/drawing/2014/main" id="{909EE756-2218-57B5-8140-0A3B092FED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1660340"/>
              </p:ext>
            </p:extLst>
          </p:nvPr>
        </p:nvGraphicFramePr>
        <p:xfrm>
          <a:off x="8612678" y="5126095"/>
          <a:ext cx="1996148" cy="5968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8074">
                  <a:extLst>
                    <a:ext uri="{9D8B030D-6E8A-4147-A177-3AD203B41FA5}">
                      <a16:colId xmlns:a16="http://schemas.microsoft.com/office/drawing/2014/main" val="2053410358"/>
                    </a:ext>
                  </a:extLst>
                </a:gridCol>
                <a:gridCol w="998074">
                  <a:extLst>
                    <a:ext uri="{9D8B030D-6E8A-4147-A177-3AD203B41FA5}">
                      <a16:colId xmlns:a16="http://schemas.microsoft.com/office/drawing/2014/main" val="3281730546"/>
                    </a:ext>
                  </a:extLst>
                </a:gridCol>
              </a:tblGrid>
              <a:tr h="298403">
                <a:tc>
                  <a:txBody>
                    <a:bodyPr/>
                    <a:lstStyle/>
                    <a:p>
                      <a:pPr algn="ctr"/>
                      <a:r>
                        <a:rPr lang="pt-BR" sz="1200" dirty="0"/>
                        <a:t>BEFORE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/>
                        <a:t>AFTER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4204201"/>
                  </a:ext>
                </a:extLst>
              </a:tr>
              <a:tr h="298403">
                <a:tc>
                  <a:txBody>
                    <a:bodyPr/>
                    <a:lstStyle/>
                    <a:p>
                      <a:pPr algn="ctr"/>
                      <a:r>
                        <a:rPr lang="pt-BR" sz="1200"/>
                        <a:t>0.1</a:t>
                      </a:r>
                      <a:endParaRPr lang="pt-B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/>
                        <a:t>0.01</a:t>
                      </a:r>
                      <a:endParaRPr lang="pt-B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704112"/>
                  </a:ext>
                </a:extLst>
              </a:tr>
            </a:tbl>
          </a:graphicData>
        </a:graphic>
      </p:graphicFrame>
      <p:sp>
        <p:nvSpPr>
          <p:cNvPr id="63" name="Retângulo 62">
            <a:extLst>
              <a:ext uri="{FF2B5EF4-FFF2-40B4-BE49-F238E27FC236}">
                <a16:creationId xmlns:a16="http://schemas.microsoft.com/office/drawing/2014/main" id="{D0BDD43C-1373-9C6E-AD3E-4667876DD7E6}"/>
              </a:ext>
            </a:extLst>
          </p:cNvPr>
          <p:cNvSpPr/>
          <p:nvPr/>
        </p:nvSpPr>
        <p:spPr>
          <a:xfrm>
            <a:off x="962114" y="1141031"/>
            <a:ext cx="1785791" cy="585585"/>
          </a:xfrm>
          <a:prstGeom prst="rect">
            <a:avLst/>
          </a:prstGeom>
          <a:solidFill>
            <a:srgbClr val="053273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OPPORTUNITY</a:t>
            </a:r>
          </a:p>
        </p:txBody>
      </p:sp>
      <p:pic>
        <p:nvPicPr>
          <p:cNvPr id="64" name="Gráfico 63" descr="Público-alvo com preenchimento sólido">
            <a:extLst>
              <a:ext uri="{FF2B5EF4-FFF2-40B4-BE49-F238E27FC236}">
                <a16:creationId xmlns:a16="http://schemas.microsoft.com/office/drawing/2014/main" id="{AC54125F-3C24-3E94-E85D-20141787B5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61950" y="1126452"/>
            <a:ext cx="600164" cy="600164"/>
          </a:xfrm>
          <a:prstGeom prst="rect">
            <a:avLst/>
          </a:prstGeom>
        </p:spPr>
      </p:pic>
      <p:sp>
        <p:nvSpPr>
          <p:cNvPr id="65" name="CaixaDeTexto 64">
            <a:extLst>
              <a:ext uri="{FF2B5EF4-FFF2-40B4-BE49-F238E27FC236}">
                <a16:creationId xmlns:a16="http://schemas.microsoft.com/office/drawing/2014/main" id="{3DCEAF77-911C-01D7-227C-EBF90DD08FF9}"/>
              </a:ext>
            </a:extLst>
          </p:cNvPr>
          <p:cNvSpPr txBox="1"/>
          <p:nvPr/>
        </p:nvSpPr>
        <p:spPr>
          <a:xfrm>
            <a:off x="2747905" y="1101936"/>
            <a:ext cx="2781696" cy="646331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pt-BR" sz="1200" dirty="0" err="1">
                <a:solidFill>
                  <a:srgbClr val="5A5F5F"/>
                </a:solidFill>
                <a:latin typeface="Calibri"/>
              </a:rPr>
              <a:t>Encourage</a:t>
            </a:r>
            <a:r>
              <a:rPr lang="pt-BR" sz="1200" dirty="0">
                <a:solidFill>
                  <a:srgbClr val="5A5F5F"/>
                </a:solidFill>
                <a:latin typeface="Calibri"/>
              </a:rPr>
              <a:t> </a:t>
            </a:r>
            <a:r>
              <a:rPr lang="pt-BR" sz="1200" dirty="0" err="1">
                <a:solidFill>
                  <a:srgbClr val="5A5F5F"/>
                </a:solidFill>
                <a:latin typeface="Calibri"/>
              </a:rPr>
              <a:t>product</a:t>
            </a:r>
            <a:r>
              <a:rPr lang="pt-BR" sz="1200" dirty="0">
                <a:solidFill>
                  <a:srgbClr val="5A5F5F"/>
                </a:solidFill>
                <a:latin typeface="Calibri"/>
              </a:rPr>
              <a:t> </a:t>
            </a:r>
            <a:r>
              <a:rPr lang="pt-BR" sz="1200" b="1" dirty="0" err="1">
                <a:solidFill>
                  <a:srgbClr val="00B0F0"/>
                </a:solidFill>
                <a:latin typeface="Calibri"/>
              </a:rPr>
              <a:t>development</a:t>
            </a:r>
            <a:r>
              <a:rPr lang="pt-BR" sz="1200" b="1" dirty="0">
                <a:solidFill>
                  <a:srgbClr val="00B0F0"/>
                </a:solidFill>
                <a:latin typeface="Calibri"/>
              </a:rPr>
              <a:t> </a:t>
            </a:r>
            <a:r>
              <a:rPr lang="pt-BR" sz="1200" dirty="0" err="1">
                <a:solidFill>
                  <a:srgbClr val="5A5F5F"/>
                </a:solidFill>
                <a:latin typeface="Calibri"/>
              </a:rPr>
              <a:t>by</a:t>
            </a:r>
            <a:r>
              <a:rPr lang="pt-BR" sz="1200" dirty="0">
                <a:solidFill>
                  <a:srgbClr val="5A5F5F"/>
                </a:solidFill>
                <a:latin typeface="Calibri"/>
              </a:rPr>
              <a:t> </a:t>
            </a:r>
            <a:r>
              <a:rPr lang="pt-BR" sz="1200" dirty="0" err="1">
                <a:solidFill>
                  <a:srgbClr val="5A5F5F"/>
                </a:solidFill>
                <a:latin typeface="Calibri"/>
              </a:rPr>
              <a:t>boosting</a:t>
            </a:r>
            <a:r>
              <a:rPr lang="pt-BR" sz="1200" dirty="0">
                <a:solidFill>
                  <a:srgbClr val="5A5F5F"/>
                </a:solidFill>
                <a:latin typeface="Calibri"/>
              </a:rPr>
              <a:t> its </a:t>
            </a:r>
            <a:r>
              <a:rPr lang="pt-BR" sz="1200" dirty="0" err="1">
                <a:solidFill>
                  <a:srgbClr val="5A5F5F"/>
                </a:solidFill>
                <a:latin typeface="Calibri"/>
              </a:rPr>
              <a:t>liquidity</a:t>
            </a:r>
            <a:r>
              <a:rPr lang="pt-BR" sz="1200" dirty="0">
                <a:solidFill>
                  <a:srgbClr val="5A5F5F"/>
                </a:solidFill>
                <a:latin typeface="Calibri"/>
              </a:rPr>
              <a:t> </a:t>
            </a:r>
            <a:r>
              <a:rPr lang="pt-BR" sz="1200" dirty="0" err="1">
                <a:solidFill>
                  <a:srgbClr val="5A5F5F"/>
                </a:solidFill>
                <a:latin typeface="Calibri"/>
              </a:rPr>
              <a:t>and</a:t>
            </a:r>
            <a:r>
              <a:rPr lang="pt-BR" sz="1200" dirty="0">
                <a:solidFill>
                  <a:srgbClr val="5A5F5F"/>
                </a:solidFill>
                <a:latin typeface="Calibri"/>
              </a:rPr>
              <a:t> making it more </a:t>
            </a:r>
            <a:r>
              <a:rPr lang="pt-BR" sz="1200" dirty="0" err="1">
                <a:solidFill>
                  <a:srgbClr val="5A5F5F"/>
                </a:solidFill>
                <a:latin typeface="Calibri"/>
              </a:rPr>
              <a:t>acessible</a:t>
            </a:r>
            <a:endParaRPr lang="pt-BR" sz="1200" dirty="0">
              <a:solidFill>
                <a:srgbClr val="5A5F5F"/>
              </a:solidFill>
              <a:latin typeface="Calibri"/>
            </a:endParaRPr>
          </a:p>
        </p:txBody>
      </p:sp>
      <p:sp>
        <p:nvSpPr>
          <p:cNvPr id="66" name="Retângulo 65">
            <a:extLst>
              <a:ext uri="{FF2B5EF4-FFF2-40B4-BE49-F238E27FC236}">
                <a16:creationId xmlns:a16="http://schemas.microsoft.com/office/drawing/2014/main" id="{8550FB15-BA26-9A08-CAF3-2292EA2336D7}"/>
              </a:ext>
            </a:extLst>
          </p:cNvPr>
          <p:cNvSpPr/>
          <p:nvPr/>
        </p:nvSpPr>
        <p:spPr>
          <a:xfrm>
            <a:off x="962114" y="1904778"/>
            <a:ext cx="1785791" cy="584436"/>
          </a:xfrm>
          <a:prstGeom prst="rect">
            <a:avLst/>
          </a:prstGeom>
          <a:solidFill>
            <a:srgbClr val="053273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INITIATIVE</a:t>
            </a:r>
          </a:p>
        </p:txBody>
      </p:sp>
      <p:sp>
        <p:nvSpPr>
          <p:cNvPr id="67" name="CaixaDeTexto 66">
            <a:extLst>
              <a:ext uri="{FF2B5EF4-FFF2-40B4-BE49-F238E27FC236}">
                <a16:creationId xmlns:a16="http://schemas.microsoft.com/office/drawing/2014/main" id="{AE917F29-F42A-D081-C40C-76FFAD12A927}"/>
              </a:ext>
            </a:extLst>
          </p:cNvPr>
          <p:cNvSpPr txBox="1"/>
          <p:nvPr/>
        </p:nvSpPr>
        <p:spPr>
          <a:xfrm>
            <a:off x="2799538" y="2058497"/>
            <a:ext cx="2781696" cy="2769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defPPr>
              <a:defRPr lang="pt-BR"/>
            </a:defPPr>
            <a:lvl1pPr algn="ctr">
              <a:defRPr sz="1100"/>
            </a:lvl1pPr>
          </a:lstStyle>
          <a:p>
            <a:pPr lvl="0"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5A5F5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Decrease in the </a:t>
            </a:r>
            <a:r>
              <a:rPr lang="en-US" sz="1200" b="1" dirty="0">
                <a:solidFill>
                  <a:srgbClr val="00B0F0"/>
                </a:solidFill>
                <a:latin typeface="Calibri"/>
              </a:rPr>
              <a:t>size </a:t>
            </a:r>
            <a:r>
              <a:rPr lang="en-US" sz="1200" dirty="0">
                <a:solidFill>
                  <a:srgbClr val="5A5F5F"/>
                </a:solidFill>
                <a:latin typeface="Calibri"/>
              </a:rPr>
              <a:t>of the c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5A5F5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ontract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0" name="Gráfico 69" descr="Ferramentas de mineração com preenchimento sólido">
            <a:extLst>
              <a:ext uri="{FF2B5EF4-FFF2-40B4-BE49-F238E27FC236}">
                <a16:creationId xmlns:a16="http://schemas.microsoft.com/office/drawing/2014/main" id="{617D493F-2EC7-47FA-E9C9-7EED52E8D4F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13583" y="1904778"/>
            <a:ext cx="496898" cy="496898"/>
          </a:xfrm>
          <a:prstGeom prst="rect">
            <a:avLst/>
          </a:prstGeom>
        </p:spPr>
      </p:pic>
      <p:sp>
        <p:nvSpPr>
          <p:cNvPr id="76" name="Retângulo 75">
            <a:extLst>
              <a:ext uri="{FF2B5EF4-FFF2-40B4-BE49-F238E27FC236}">
                <a16:creationId xmlns:a16="http://schemas.microsoft.com/office/drawing/2014/main" id="{6E2659BE-69BD-AA1C-6560-7335742B0B0C}"/>
              </a:ext>
            </a:extLst>
          </p:cNvPr>
          <p:cNvSpPr/>
          <p:nvPr/>
        </p:nvSpPr>
        <p:spPr>
          <a:xfrm>
            <a:off x="8558240" y="3956660"/>
            <a:ext cx="2105025" cy="32259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CHANGED FIELDS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8F2D212A-DF82-3DC8-182D-50E14A0AC1C4}"/>
              </a:ext>
            </a:extLst>
          </p:cNvPr>
          <p:cNvSpPr/>
          <p:nvPr/>
        </p:nvSpPr>
        <p:spPr>
          <a:xfrm>
            <a:off x="962114" y="2737057"/>
            <a:ext cx="1785791" cy="584436"/>
          </a:xfrm>
          <a:prstGeom prst="rect">
            <a:avLst/>
          </a:prstGeom>
          <a:solidFill>
            <a:srgbClr val="053273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IMPLEMENTATION DATE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(ESTIMATED)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4715CC07-817F-B606-7BDA-4C636E85DF48}"/>
              </a:ext>
            </a:extLst>
          </p:cNvPr>
          <p:cNvSpPr txBox="1"/>
          <p:nvPr/>
        </p:nvSpPr>
        <p:spPr>
          <a:xfrm>
            <a:off x="2799538" y="2890776"/>
            <a:ext cx="2781696" cy="2769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defPPr>
              <a:defRPr lang="pt-BR"/>
            </a:defPPr>
            <a:lvl1pPr algn="ctr">
              <a:defRPr sz="11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5A5F5F"/>
                </a:solidFill>
                <a:latin typeface="Calibri"/>
              </a:rPr>
              <a:t>June 16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5A5F5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/25</a:t>
            </a:r>
          </a:p>
        </p:txBody>
      </p:sp>
      <p:pic>
        <p:nvPicPr>
          <p:cNvPr id="4" name="Gráfico 3" descr="Calendário diário com preenchimento sólido">
            <a:extLst>
              <a:ext uri="{FF2B5EF4-FFF2-40B4-BE49-F238E27FC236}">
                <a16:creationId xmlns:a16="http://schemas.microsoft.com/office/drawing/2014/main" id="{16191805-EECB-20B2-7DD9-ABED6678964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413583" y="2783233"/>
            <a:ext cx="496898" cy="496898"/>
          </a:xfrm>
          <a:prstGeom prst="rect">
            <a:avLst/>
          </a:prstGeom>
        </p:spPr>
      </p:pic>
      <p:sp>
        <p:nvSpPr>
          <p:cNvPr id="8" name="Forma Livre: Forma 7">
            <a:extLst>
              <a:ext uri="{FF2B5EF4-FFF2-40B4-BE49-F238E27FC236}">
                <a16:creationId xmlns:a16="http://schemas.microsoft.com/office/drawing/2014/main" id="{38519685-960C-68CC-7B4A-AA5EDEF9699D}"/>
              </a:ext>
            </a:extLst>
          </p:cNvPr>
          <p:cNvSpPr/>
          <p:nvPr/>
        </p:nvSpPr>
        <p:spPr>
          <a:xfrm>
            <a:off x="3971645" y="4163654"/>
            <a:ext cx="494966" cy="494966"/>
          </a:xfrm>
          <a:custGeom>
            <a:avLst/>
            <a:gdLst>
              <a:gd name="connsiteX0" fmla="*/ 494849 w 494966"/>
              <a:gd name="connsiteY0" fmla="*/ 247483 h 494966"/>
              <a:gd name="connsiteX1" fmla="*/ 247366 w 494966"/>
              <a:gd name="connsiteY1" fmla="*/ 494967 h 494966"/>
              <a:gd name="connsiteX2" fmla="*/ 0 w 494966"/>
              <a:gd name="connsiteY2" fmla="*/ 247483 h 494966"/>
              <a:gd name="connsiteX3" fmla="*/ 247483 w 494966"/>
              <a:gd name="connsiteY3" fmla="*/ 0 h 494966"/>
              <a:gd name="connsiteX4" fmla="*/ 494967 w 494966"/>
              <a:gd name="connsiteY4" fmla="*/ 247483 h 494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4966" h="494966">
                <a:moveTo>
                  <a:pt x="494849" y="247483"/>
                </a:moveTo>
                <a:cubicBezTo>
                  <a:pt x="494849" y="384099"/>
                  <a:pt x="384099" y="494967"/>
                  <a:pt x="247366" y="494967"/>
                </a:cubicBezTo>
                <a:cubicBezTo>
                  <a:pt x="110633" y="494967"/>
                  <a:pt x="0" y="384099"/>
                  <a:pt x="0" y="247483"/>
                </a:cubicBezTo>
                <a:cubicBezTo>
                  <a:pt x="0" y="110868"/>
                  <a:pt x="110750" y="0"/>
                  <a:pt x="247483" y="0"/>
                </a:cubicBezTo>
                <a:cubicBezTo>
                  <a:pt x="384216" y="0"/>
                  <a:pt x="494967" y="110750"/>
                  <a:pt x="494967" y="247483"/>
                </a:cubicBezTo>
              </a:path>
            </a:pathLst>
          </a:custGeom>
          <a:solidFill>
            <a:srgbClr val="4FC3F6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9" name="Forma Livre: Forma 8">
            <a:extLst>
              <a:ext uri="{FF2B5EF4-FFF2-40B4-BE49-F238E27FC236}">
                <a16:creationId xmlns:a16="http://schemas.microsoft.com/office/drawing/2014/main" id="{E72143E8-53A4-3A2E-F458-A280AA677AEA}"/>
              </a:ext>
            </a:extLst>
          </p:cNvPr>
          <p:cNvSpPr/>
          <p:nvPr/>
        </p:nvSpPr>
        <p:spPr>
          <a:xfrm>
            <a:off x="416101" y="4186774"/>
            <a:ext cx="494966" cy="494966"/>
          </a:xfrm>
          <a:custGeom>
            <a:avLst/>
            <a:gdLst>
              <a:gd name="connsiteX0" fmla="*/ 494849 w 494966"/>
              <a:gd name="connsiteY0" fmla="*/ 247483 h 494966"/>
              <a:gd name="connsiteX1" fmla="*/ 247366 w 494966"/>
              <a:gd name="connsiteY1" fmla="*/ 494967 h 494966"/>
              <a:gd name="connsiteX2" fmla="*/ 0 w 494966"/>
              <a:gd name="connsiteY2" fmla="*/ 247483 h 494966"/>
              <a:gd name="connsiteX3" fmla="*/ 247483 w 494966"/>
              <a:gd name="connsiteY3" fmla="*/ 0 h 494966"/>
              <a:gd name="connsiteX4" fmla="*/ 494967 w 494966"/>
              <a:gd name="connsiteY4" fmla="*/ 247483 h 494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4966" h="494966">
                <a:moveTo>
                  <a:pt x="494849" y="247483"/>
                </a:moveTo>
                <a:cubicBezTo>
                  <a:pt x="494849" y="384099"/>
                  <a:pt x="384099" y="494967"/>
                  <a:pt x="247366" y="494967"/>
                </a:cubicBezTo>
                <a:cubicBezTo>
                  <a:pt x="110633" y="494967"/>
                  <a:pt x="0" y="384099"/>
                  <a:pt x="0" y="247483"/>
                </a:cubicBezTo>
                <a:cubicBezTo>
                  <a:pt x="0" y="110868"/>
                  <a:pt x="110750" y="0"/>
                  <a:pt x="247483" y="0"/>
                </a:cubicBezTo>
                <a:cubicBezTo>
                  <a:pt x="384216" y="0"/>
                  <a:pt x="494967" y="110750"/>
                  <a:pt x="494967" y="247483"/>
                </a:cubicBezTo>
              </a:path>
            </a:pathLst>
          </a:custGeom>
          <a:solidFill>
            <a:srgbClr val="4FC3F6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193EBB40-A402-117D-AA18-9CB13484776D}"/>
              </a:ext>
            </a:extLst>
          </p:cNvPr>
          <p:cNvSpPr txBox="1"/>
          <p:nvPr/>
        </p:nvSpPr>
        <p:spPr>
          <a:xfrm>
            <a:off x="1022078" y="4405149"/>
            <a:ext cx="2124000" cy="121839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R="0" rtl="0">
              <a:spcAft>
                <a:spcPts val="800"/>
              </a:spcAft>
            </a:pPr>
            <a:r>
              <a:rPr lang="pt-BR" sz="1500" b="1" baseline="30000" dirty="0" err="1">
                <a:solidFill>
                  <a:srgbClr val="00145F"/>
                </a:solidFill>
                <a:latin typeface="Montserrat" panose="00000500000000000000" pitchFamily="50" charset="0"/>
              </a:rPr>
              <a:t>Cost</a:t>
            </a:r>
            <a:r>
              <a:rPr lang="pt-BR" sz="1500" b="1" baseline="30000" dirty="0">
                <a:solidFill>
                  <a:srgbClr val="00145F"/>
                </a:solidFill>
                <a:latin typeface="Montserrat" panose="00000500000000000000" pitchFamily="50" charset="0"/>
              </a:rPr>
              <a:t> </a:t>
            </a:r>
            <a:r>
              <a:rPr lang="pt-BR" sz="1500" b="1" baseline="30000" dirty="0" err="1">
                <a:solidFill>
                  <a:srgbClr val="00145F"/>
                </a:solidFill>
                <a:latin typeface="Montserrat" panose="00000500000000000000" pitchFamily="50" charset="0"/>
              </a:rPr>
              <a:t>reduction</a:t>
            </a:r>
            <a:endParaRPr lang="pt-BR" sz="1500" b="1" i="0" u="none" strike="noStrike" baseline="30000" dirty="0">
              <a:solidFill>
                <a:srgbClr val="00145F"/>
              </a:solidFill>
              <a:latin typeface="Montserrat" panose="00000500000000000000" pitchFamily="50" charset="0"/>
            </a:endParaRPr>
          </a:p>
          <a:p>
            <a:pPr marL="0" marR="0" lvl="0" indent="0" defTabSz="4572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30000" noProof="0" dirty="0">
                <a:ln>
                  <a:noFill/>
                </a:ln>
                <a:solidFill>
                  <a:srgbClr val="4B5055"/>
                </a:solidFill>
                <a:effectLst/>
                <a:uLnTx/>
                <a:uFillTx/>
                <a:latin typeface="Montserrat" panose="00000500000000000000" pitchFamily="50" charset="0"/>
                <a:ea typeface="+mn-ea"/>
                <a:cs typeface="+mn-cs"/>
              </a:rPr>
              <a:t>Reducing the size of the contract tends to reduce the cost of entering and exiting investors' positions.</a:t>
            </a:r>
            <a:endParaRPr kumimoji="0" lang="pt-BR" sz="1400" b="0" i="0" u="none" strike="noStrike" kern="1200" cap="none" spc="0" normalizeH="0" baseline="30000" noProof="0" dirty="0">
              <a:ln>
                <a:noFill/>
              </a:ln>
              <a:solidFill>
                <a:srgbClr val="4B5055"/>
              </a:solidFill>
              <a:effectLst/>
              <a:uLnTx/>
              <a:uFillTx/>
              <a:latin typeface="Montserrat" panose="00000500000000000000" pitchFamily="50" charset="0"/>
              <a:ea typeface="+mn-ea"/>
              <a:cs typeface="+mn-cs"/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40423BDD-090D-9FAF-A200-2136AAB0E680}"/>
              </a:ext>
            </a:extLst>
          </p:cNvPr>
          <p:cNvSpPr txBox="1"/>
          <p:nvPr/>
        </p:nvSpPr>
        <p:spPr>
          <a:xfrm>
            <a:off x="4561505" y="4405149"/>
            <a:ext cx="2039457" cy="121839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R="0" rtl="0">
              <a:spcAft>
                <a:spcPts val="800"/>
              </a:spcAft>
            </a:pPr>
            <a:r>
              <a:rPr lang="pt-BR" sz="1500" b="1" i="0" u="none" strike="noStrike" baseline="30000" dirty="0" err="1">
                <a:solidFill>
                  <a:srgbClr val="00145F"/>
                </a:solidFill>
                <a:latin typeface="Montserrat" panose="00000500000000000000" pitchFamily="50" charset="0"/>
              </a:rPr>
              <a:t>Greater</a:t>
            </a:r>
            <a:r>
              <a:rPr lang="pt-BR" sz="1500" b="1" i="0" u="none" strike="noStrike" baseline="30000" dirty="0">
                <a:solidFill>
                  <a:srgbClr val="00145F"/>
                </a:solidFill>
                <a:latin typeface="Montserrat" panose="00000500000000000000" pitchFamily="50" charset="0"/>
              </a:rPr>
              <a:t> </a:t>
            </a:r>
            <a:r>
              <a:rPr lang="pt-BR" sz="1500" b="1" i="0" u="none" strike="noStrike" baseline="30000" dirty="0" err="1">
                <a:solidFill>
                  <a:srgbClr val="00145F"/>
                </a:solidFill>
                <a:latin typeface="Montserrat" panose="00000500000000000000" pitchFamily="50" charset="0"/>
              </a:rPr>
              <a:t>accessibility</a:t>
            </a:r>
            <a:endParaRPr lang="pt-BR" sz="1500" b="1" i="0" u="none" strike="noStrike" baseline="30000" dirty="0">
              <a:solidFill>
                <a:srgbClr val="00145F"/>
              </a:solidFill>
              <a:latin typeface="Montserrat" panose="00000500000000000000" pitchFamily="50" charset="0"/>
            </a:endParaRPr>
          </a:p>
          <a:p>
            <a:pPr marL="0" marR="0" lvl="0" indent="0" defTabSz="4572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30000" noProof="0" dirty="0">
                <a:ln>
                  <a:noFill/>
                </a:ln>
                <a:solidFill>
                  <a:srgbClr val="4B5055"/>
                </a:solidFill>
                <a:effectLst/>
                <a:uLnTx/>
                <a:uFillTx/>
                <a:latin typeface="Montserrat" panose="00000500000000000000" pitchFamily="50" charset="0"/>
                <a:ea typeface="+mn-ea"/>
                <a:cs typeface="+mn-cs"/>
              </a:rPr>
              <a:t>Smaller contracts make it easier for new investors to access the product.</a:t>
            </a:r>
            <a:endParaRPr lang="pt-BR" sz="1400" baseline="30000" dirty="0">
              <a:solidFill>
                <a:srgbClr val="4B5055"/>
              </a:solidFill>
              <a:latin typeface="Montserrat" panose="00000500000000000000" pitchFamily="50" charset="0"/>
            </a:endParaRP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1D80967-06ED-E0F0-858F-F0EFCD040898}"/>
              </a:ext>
            </a:extLst>
          </p:cNvPr>
          <p:cNvSpPr txBox="1"/>
          <p:nvPr/>
        </p:nvSpPr>
        <p:spPr>
          <a:xfrm>
            <a:off x="1022078" y="5639601"/>
            <a:ext cx="2124000" cy="121839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R="0" rtl="0">
              <a:spcAft>
                <a:spcPts val="800"/>
              </a:spcAft>
            </a:pPr>
            <a:r>
              <a:rPr lang="pt-BR" sz="1500" b="1" baseline="30000" dirty="0" err="1">
                <a:solidFill>
                  <a:srgbClr val="00145F"/>
                </a:solidFill>
                <a:latin typeface="Montserrat" panose="00000500000000000000" pitchFamily="50" charset="0"/>
              </a:rPr>
              <a:t>Greater</a:t>
            </a:r>
            <a:r>
              <a:rPr lang="pt-BR" sz="1500" b="1" baseline="30000" dirty="0">
                <a:solidFill>
                  <a:srgbClr val="00145F"/>
                </a:solidFill>
                <a:latin typeface="Montserrat" panose="00000500000000000000" pitchFamily="50" charset="0"/>
              </a:rPr>
              <a:t> </a:t>
            </a:r>
            <a:r>
              <a:rPr lang="pt-BR" sz="1500" b="1" baseline="30000" dirty="0" err="1">
                <a:solidFill>
                  <a:srgbClr val="00145F"/>
                </a:solidFill>
                <a:latin typeface="Montserrat" panose="00000500000000000000" pitchFamily="50" charset="0"/>
              </a:rPr>
              <a:t>liquidity</a:t>
            </a:r>
            <a:endParaRPr lang="pt-BR" sz="1500" b="1" i="0" u="none" strike="noStrike" baseline="30000" dirty="0">
              <a:solidFill>
                <a:srgbClr val="00145F"/>
              </a:solidFill>
              <a:latin typeface="Montserrat" panose="00000500000000000000" pitchFamily="50" charset="0"/>
            </a:endParaRPr>
          </a:p>
          <a:p>
            <a:pPr marL="0" marR="0" lvl="0" indent="0" defTabSz="4572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30000" noProof="0" dirty="0">
                <a:ln>
                  <a:noFill/>
                </a:ln>
                <a:solidFill>
                  <a:srgbClr val="4B5055"/>
                </a:solidFill>
                <a:effectLst/>
                <a:uLnTx/>
                <a:uFillTx/>
                <a:latin typeface="Montserrat" panose="00000500000000000000" pitchFamily="50" charset="0"/>
                <a:ea typeface="+mn-ea"/>
                <a:cs typeface="+mn-cs"/>
              </a:rPr>
              <a:t>The increase in the number of investors trading the product tends to increase its liquidity.</a:t>
            </a:r>
            <a:endParaRPr kumimoji="0" lang="pt-BR" sz="1400" b="0" i="0" u="none" strike="noStrike" kern="1200" cap="none" spc="0" normalizeH="0" baseline="30000" noProof="0" dirty="0">
              <a:ln>
                <a:noFill/>
              </a:ln>
              <a:solidFill>
                <a:srgbClr val="4B5055"/>
              </a:solidFill>
              <a:effectLst/>
              <a:uLnTx/>
              <a:uFillTx/>
              <a:latin typeface="Montserrat" panose="00000500000000000000" pitchFamily="50" charset="0"/>
              <a:ea typeface="+mn-ea"/>
              <a:cs typeface="+mn-cs"/>
            </a:endParaRP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37108577-701C-6370-D0B3-DB343536EF63}"/>
              </a:ext>
            </a:extLst>
          </p:cNvPr>
          <p:cNvSpPr txBox="1"/>
          <p:nvPr/>
        </p:nvSpPr>
        <p:spPr>
          <a:xfrm>
            <a:off x="4561505" y="5639601"/>
            <a:ext cx="2039457" cy="121839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R="0" rtl="0">
              <a:spcAft>
                <a:spcPts val="800"/>
              </a:spcAft>
            </a:pPr>
            <a:r>
              <a:rPr lang="pt-BR" sz="1500" b="1" i="0" u="none" strike="noStrike" baseline="30000">
                <a:solidFill>
                  <a:srgbClr val="00145F"/>
                </a:solidFill>
                <a:latin typeface="Montserrat" panose="00000500000000000000" pitchFamily="50" charset="0"/>
              </a:rPr>
              <a:t>Greater</a:t>
            </a:r>
            <a:r>
              <a:rPr lang="pt-BR" sz="1500" b="1" i="0" u="none" strike="noStrike" baseline="30000" dirty="0">
                <a:solidFill>
                  <a:srgbClr val="00145F"/>
                </a:solidFill>
                <a:latin typeface="Montserrat" panose="00000500000000000000" pitchFamily="50" charset="0"/>
              </a:rPr>
              <a:t> </a:t>
            </a:r>
            <a:r>
              <a:rPr lang="pt-BR" sz="1500" b="1" i="0" u="none" strike="noStrike" baseline="30000" dirty="0" err="1">
                <a:solidFill>
                  <a:srgbClr val="00145F"/>
                </a:solidFill>
                <a:latin typeface="Montserrat" panose="00000500000000000000" pitchFamily="50" charset="0"/>
              </a:rPr>
              <a:t>flexibility</a:t>
            </a:r>
            <a:endParaRPr lang="pt-BR" sz="1500" b="1" i="0" u="none" strike="noStrike" baseline="30000" dirty="0">
              <a:solidFill>
                <a:srgbClr val="00145F"/>
              </a:solidFill>
              <a:latin typeface="Montserrat" panose="00000500000000000000" pitchFamily="50" charset="0"/>
            </a:endParaRPr>
          </a:p>
          <a:p>
            <a:pPr marL="0" marR="0" lvl="0" indent="0" defTabSz="4572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30000" noProof="0" dirty="0">
                <a:ln>
                  <a:noFill/>
                </a:ln>
                <a:solidFill>
                  <a:srgbClr val="4B5055"/>
                </a:solidFill>
                <a:effectLst/>
                <a:uLnTx/>
                <a:uFillTx/>
                <a:latin typeface="Montserrat" panose="00000500000000000000" pitchFamily="50" charset="0"/>
                <a:ea typeface="+mn-ea"/>
                <a:cs typeface="+mn-cs"/>
              </a:rPr>
              <a:t>Smaller contracts tend to make investors' positions more accurate, thus increasing liquidity.</a:t>
            </a:r>
            <a:endParaRPr lang="pt-BR" sz="1400" baseline="30000" dirty="0">
              <a:solidFill>
                <a:srgbClr val="4B5055"/>
              </a:solidFill>
              <a:latin typeface="Montserrat" panose="00000500000000000000" pitchFamily="50" charset="0"/>
            </a:endParaRPr>
          </a:p>
        </p:txBody>
      </p:sp>
      <p:pic>
        <p:nvPicPr>
          <p:cNvPr id="14" name="Gráfico 13" descr="Dinheiro estrutura de tópicos">
            <a:extLst>
              <a:ext uri="{FF2B5EF4-FFF2-40B4-BE49-F238E27FC236}">
                <a16:creationId xmlns:a16="http://schemas.microsoft.com/office/drawing/2014/main" id="{2398731B-6144-9443-5CF8-91721DF796F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51167" y="4199345"/>
            <a:ext cx="424833" cy="424833"/>
          </a:xfrm>
          <a:prstGeom prst="rect">
            <a:avLst/>
          </a:prstGeom>
        </p:spPr>
      </p:pic>
      <p:sp>
        <p:nvSpPr>
          <p:cNvPr id="15" name="Forma Livre: Forma 14">
            <a:extLst>
              <a:ext uri="{FF2B5EF4-FFF2-40B4-BE49-F238E27FC236}">
                <a16:creationId xmlns:a16="http://schemas.microsoft.com/office/drawing/2014/main" id="{667273B3-9239-2D54-E0D2-84A516F47426}"/>
              </a:ext>
            </a:extLst>
          </p:cNvPr>
          <p:cNvSpPr/>
          <p:nvPr/>
        </p:nvSpPr>
        <p:spPr>
          <a:xfrm>
            <a:off x="416101" y="5444111"/>
            <a:ext cx="494966" cy="494966"/>
          </a:xfrm>
          <a:custGeom>
            <a:avLst/>
            <a:gdLst>
              <a:gd name="connsiteX0" fmla="*/ 494849 w 494966"/>
              <a:gd name="connsiteY0" fmla="*/ 247483 h 494966"/>
              <a:gd name="connsiteX1" fmla="*/ 247366 w 494966"/>
              <a:gd name="connsiteY1" fmla="*/ 494967 h 494966"/>
              <a:gd name="connsiteX2" fmla="*/ 0 w 494966"/>
              <a:gd name="connsiteY2" fmla="*/ 247483 h 494966"/>
              <a:gd name="connsiteX3" fmla="*/ 247483 w 494966"/>
              <a:gd name="connsiteY3" fmla="*/ 0 h 494966"/>
              <a:gd name="connsiteX4" fmla="*/ 494967 w 494966"/>
              <a:gd name="connsiteY4" fmla="*/ 247483 h 494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4966" h="494966">
                <a:moveTo>
                  <a:pt x="494849" y="247483"/>
                </a:moveTo>
                <a:cubicBezTo>
                  <a:pt x="494849" y="384099"/>
                  <a:pt x="384099" y="494967"/>
                  <a:pt x="247366" y="494967"/>
                </a:cubicBezTo>
                <a:cubicBezTo>
                  <a:pt x="110633" y="494967"/>
                  <a:pt x="0" y="384099"/>
                  <a:pt x="0" y="247483"/>
                </a:cubicBezTo>
                <a:cubicBezTo>
                  <a:pt x="0" y="110868"/>
                  <a:pt x="110750" y="0"/>
                  <a:pt x="247483" y="0"/>
                </a:cubicBezTo>
                <a:cubicBezTo>
                  <a:pt x="384216" y="0"/>
                  <a:pt x="494967" y="110750"/>
                  <a:pt x="494967" y="247483"/>
                </a:cubicBezTo>
              </a:path>
            </a:pathLst>
          </a:custGeom>
          <a:solidFill>
            <a:srgbClr val="4FC3F6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grpSp>
        <p:nvGrpSpPr>
          <p:cNvPr id="22" name="Agrupar 21">
            <a:extLst>
              <a:ext uri="{FF2B5EF4-FFF2-40B4-BE49-F238E27FC236}">
                <a16:creationId xmlns:a16="http://schemas.microsoft.com/office/drawing/2014/main" id="{6BF6339B-2198-37EA-B433-6D598A012945}"/>
              </a:ext>
            </a:extLst>
          </p:cNvPr>
          <p:cNvGrpSpPr/>
          <p:nvPr/>
        </p:nvGrpSpPr>
        <p:grpSpPr>
          <a:xfrm>
            <a:off x="3994536" y="5468179"/>
            <a:ext cx="494966" cy="494966"/>
            <a:chOff x="1295625" y="2665001"/>
            <a:chExt cx="494966" cy="494966"/>
          </a:xfrm>
        </p:grpSpPr>
        <p:sp>
          <p:nvSpPr>
            <p:cNvPr id="23" name="Forma Livre: Forma 22">
              <a:extLst>
                <a:ext uri="{FF2B5EF4-FFF2-40B4-BE49-F238E27FC236}">
                  <a16:creationId xmlns:a16="http://schemas.microsoft.com/office/drawing/2014/main" id="{7D2953D1-9B8D-EB8B-6CA1-943E30E5F68E}"/>
                </a:ext>
              </a:extLst>
            </p:cNvPr>
            <p:cNvSpPr/>
            <p:nvPr/>
          </p:nvSpPr>
          <p:spPr>
            <a:xfrm>
              <a:off x="1295625" y="2665001"/>
              <a:ext cx="494966" cy="494966"/>
            </a:xfrm>
            <a:custGeom>
              <a:avLst/>
              <a:gdLst>
                <a:gd name="connsiteX0" fmla="*/ 494849 w 494966"/>
                <a:gd name="connsiteY0" fmla="*/ 247483 h 494966"/>
                <a:gd name="connsiteX1" fmla="*/ 247366 w 494966"/>
                <a:gd name="connsiteY1" fmla="*/ 494967 h 494966"/>
                <a:gd name="connsiteX2" fmla="*/ 0 w 494966"/>
                <a:gd name="connsiteY2" fmla="*/ 247483 h 494966"/>
                <a:gd name="connsiteX3" fmla="*/ 247483 w 494966"/>
                <a:gd name="connsiteY3" fmla="*/ 0 h 494966"/>
                <a:gd name="connsiteX4" fmla="*/ 494967 w 494966"/>
                <a:gd name="connsiteY4" fmla="*/ 247483 h 494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4966" h="494966">
                  <a:moveTo>
                    <a:pt x="494849" y="247483"/>
                  </a:moveTo>
                  <a:cubicBezTo>
                    <a:pt x="494849" y="384099"/>
                    <a:pt x="384099" y="494967"/>
                    <a:pt x="247366" y="494967"/>
                  </a:cubicBezTo>
                  <a:cubicBezTo>
                    <a:pt x="110633" y="494967"/>
                    <a:pt x="0" y="384099"/>
                    <a:pt x="0" y="247483"/>
                  </a:cubicBezTo>
                  <a:cubicBezTo>
                    <a:pt x="0" y="110868"/>
                    <a:pt x="110750" y="0"/>
                    <a:pt x="247483" y="0"/>
                  </a:cubicBezTo>
                  <a:cubicBezTo>
                    <a:pt x="384216" y="0"/>
                    <a:pt x="494967" y="110750"/>
                    <a:pt x="494967" y="247483"/>
                  </a:cubicBezTo>
                </a:path>
              </a:pathLst>
            </a:custGeom>
            <a:solidFill>
              <a:srgbClr val="4FC3F6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pic>
          <p:nvPicPr>
            <p:cNvPr id="25" name="Gráfico 24" descr="Gráfico de barras com tendência ascendente estrutura de tópicos">
              <a:extLst>
                <a:ext uri="{FF2B5EF4-FFF2-40B4-BE49-F238E27FC236}">
                  <a16:creationId xmlns:a16="http://schemas.microsoft.com/office/drawing/2014/main" id="{2F98FE99-14E9-6563-0A73-2E20B2770394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1397109" y="2757632"/>
              <a:ext cx="299617" cy="299617"/>
            </a:xfrm>
            <a:prstGeom prst="rect">
              <a:avLst/>
            </a:prstGeom>
          </p:spPr>
        </p:pic>
      </p:grpSp>
      <p:pic>
        <p:nvPicPr>
          <p:cNvPr id="26" name="Gráfico 25" descr="Usuário estrutura de tópicos">
            <a:extLst>
              <a:ext uri="{FF2B5EF4-FFF2-40B4-BE49-F238E27FC236}">
                <a16:creationId xmlns:a16="http://schemas.microsoft.com/office/drawing/2014/main" id="{A55C796A-C19C-6873-F9CF-52D9C0A2D687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3993088" y="4156759"/>
            <a:ext cx="452080" cy="452080"/>
          </a:xfrm>
          <a:prstGeom prst="rect">
            <a:avLst/>
          </a:prstGeom>
        </p:spPr>
      </p:pic>
      <p:pic>
        <p:nvPicPr>
          <p:cNvPr id="27" name="Gráfico 26" descr="Gráfico exponencial estrutura de tópicos">
            <a:extLst>
              <a:ext uri="{FF2B5EF4-FFF2-40B4-BE49-F238E27FC236}">
                <a16:creationId xmlns:a16="http://schemas.microsoft.com/office/drawing/2014/main" id="{AA6AF31A-CF39-D5FF-E058-3F27EB25F867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461208" y="5463983"/>
            <a:ext cx="424833" cy="424833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C42BED0B-D236-D368-008D-C49002689A19}"/>
              </a:ext>
            </a:extLst>
          </p:cNvPr>
          <p:cNvSpPr txBox="1"/>
          <p:nvPr/>
        </p:nvSpPr>
        <p:spPr>
          <a:xfrm>
            <a:off x="0" y="3681648"/>
            <a:ext cx="1569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spc="-100" dirty="0">
                <a:solidFill>
                  <a:schemeClr val="accent1"/>
                </a:solidFill>
              </a:rPr>
              <a:t>Benefícios</a:t>
            </a:r>
          </a:p>
        </p:txBody>
      </p:sp>
    </p:spTree>
    <p:extLst>
      <p:ext uri="{BB962C8B-B14F-4D97-AF65-F5344CB8AC3E}">
        <p14:creationId xmlns:p14="http://schemas.microsoft.com/office/powerpoint/2010/main" val="1469258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0" grpId="0"/>
      <p:bldP spid="63" grpId="0" animBg="1"/>
      <p:bldP spid="65" grpId="0"/>
      <p:bldP spid="66" grpId="0" animBg="1"/>
      <p:bldP spid="67" grpId="0"/>
      <p:bldP spid="2" grpId="0" animBg="1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9AB5E8-64B6-1A40-C4A0-3EE99BEABF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Texto 6">
            <a:extLst>
              <a:ext uri="{FF2B5EF4-FFF2-40B4-BE49-F238E27FC236}">
                <a16:creationId xmlns:a16="http://schemas.microsoft.com/office/drawing/2014/main" id="{B7933219-6158-E765-CE24-3D732E755E5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108462" y="390195"/>
            <a:ext cx="6581642" cy="358598"/>
          </a:xfrm>
        </p:spPr>
        <p:txBody>
          <a:bodyPr/>
          <a:lstStyle/>
          <a:p>
            <a:r>
              <a:rPr lang="pt-BR" sz="1600" dirty="0"/>
              <a:t>REDUCTION IN THE CONTRACT SIZE OF THE BITCOIN FUTURES – BIT</a:t>
            </a:r>
          </a:p>
        </p:txBody>
      </p:sp>
      <p:sp>
        <p:nvSpPr>
          <p:cNvPr id="2" name="Espaço Reservado para Texto 6">
            <a:extLst>
              <a:ext uri="{FF2B5EF4-FFF2-40B4-BE49-F238E27FC236}">
                <a16:creationId xmlns:a16="http://schemas.microsoft.com/office/drawing/2014/main" id="{C5ECA1B6-0C05-E6FF-FD53-BE96C6989BD0}"/>
              </a:ext>
            </a:extLst>
          </p:cNvPr>
          <p:cNvSpPr txBox="1">
            <a:spLocks/>
          </p:cNvSpPr>
          <p:nvPr/>
        </p:nvSpPr>
        <p:spPr>
          <a:xfrm>
            <a:off x="2822962" y="948360"/>
            <a:ext cx="6273413" cy="358598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rgbClr val="F6A833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srgbClr val="F6A833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IMPACTS</a:t>
            </a: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9D226581-CCF6-26BC-7A37-25AC7C49E1B8}"/>
              </a:ext>
            </a:extLst>
          </p:cNvPr>
          <p:cNvSpPr/>
          <p:nvPr/>
        </p:nvSpPr>
        <p:spPr>
          <a:xfrm>
            <a:off x="400050" y="1638300"/>
            <a:ext cx="5543550" cy="4981575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4B5055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4B5055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B5055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Adjust in ADV table to reflect the new contract size: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B90A59C5-33C6-AC2F-9D78-0323208C2DE5}"/>
              </a:ext>
            </a:extLst>
          </p:cNvPr>
          <p:cNvSpPr/>
          <p:nvPr/>
        </p:nvSpPr>
        <p:spPr>
          <a:xfrm>
            <a:off x="6248400" y="1638299"/>
            <a:ext cx="5543550" cy="4981575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4B5055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4B5055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B5055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Procedure to client’s open interest reflect the new contract size: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4B5055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r>
              <a:rPr lang="en-US" sz="1200" dirty="0">
                <a:solidFill>
                  <a:schemeClr val="tx1"/>
                </a:solidFill>
              </a:rPr>
              <a:t>On the effective date of the new point value, the change will be reflected in all positions:</a:t>
            </a:r>
          </a:p>
          <a:p>
            <a:endParaRPr lang="pt-BR" sz="1200" dirty="0">
              <a:solidFill>
                <a:schemeClr val="tx1"/>
              </a:solidFill>
            </a:endParaRPr>
          </a:p>
          <a:p>
            <a:pPr lvl="1"/>
            <a:r>
              <a:rPr lang="pt-BR" sz="1200" dirty="0">
                <a:solidFill>
                  <a:schemeClr val="tx1"/>
                </a:solidFill>
              </a:rPr>
              <a:t>1- </a:t>
            </a:r>
            <a:r>
              <a:rPr lang="en-US" sz="1200" dirty="0">
                <a:solidFill>
                  <a:schemeClr val="tx1"/>
                </a:solidFill>
              </a:rPr>
              <a:t>New maturities to be registered will already use the new contract size.</a:t>
            </a:r>
            <a:endParaRPr lang="pt-BR" sz="1200" dirty="0">
              <a:solidFill>
                <a:schemeClr val="tx1"/>
              </a:solidFill>
            </a:endParaRPr>
          </a:p>
          <a:p>
            <a:pPr lvl="1"/>
            <a:r>
              <a:rPr lang="pt-BR" sz="1200" dirty="0">
                <a:solidFill>
                  <a:schemeClr val="tx1"/>
                </a:solidFill>
              </a:rPr>
              <a:t>2- </a:t>
            </a:r>
            <a:r>
              <a:rPr lang="en-US" sz="1200" dirty="0">
                <a:solidFill>
                  <a:schemeClr val="tx1"/>
                </a:solidFill>
              </a:rPr>
              <a:t>Maturities already available for trading will migrate to the new </a:t>
            </a:r>
            <a:r>
              <a:rPr lang="pt-BR" sz="1200" dirty="0">
                <a:solidFill>
                  <a:schemeClr val="tx1"/>
                </a:solidFill>
              </a:rPr>
              <a:t>new </a:t>
            </a:r>
            <a:r>
              <a:rPr lang="pt-BR" sz="1200" dirty="0" err="1">
                <a:solidFill>
                  <a:schemeClr val="tx1"/>
                </a:solidFill>
              </a:rPr>
              <a:t>contract</a:t>
            </a:r>
            <a:r>
              <a:rPr lang="pt-BR" sz="1200" dirty="0">
                <a:solidFill>
                  <a:schemeClr val="tx1"/>
                </a:solidFill>
              </a:rPr>
              <a:t> </a:t>
            </a:r>
            <a:r>
              <a:rPr lang="pt-BR" sz="1200" dirty="0" err="1">
                <a:solidFill>
                  <a:schemeClr val="tx1"/>
                </a:solidFill>
              </a:rPr>
              <a:t>size</a:t>
            </a:r>
            <a:r>
              <a:rPr lang="pt-BR" sz="1200" dirty="0">
                <a:solidFill>
                  <a:schemeClr val="tx1"/>
                </a:solidFill>
              </a:rPr>
              <a:t>.</a:t>
            </a:r>
          </a:p>
          <a:p>
            <a:pPr lvl="1"/>
            <a:r>
              <a:rPr lang="pt-BR" sz="1200" b="1" dirty="0">
                <a:solidFill>
                  <a:schemeClr val="tx1"/>
                </a:solidFill>
              </a:rPr>
              <a:t>3- </a:t>
            </a:r>
            <a:r>
              <a:rPr lang="en-US" sz="1200" b="1" dirty="0">
                <a:solidFill>
                  <a:schemeClr val="tx1"/>
                </a:solidFill>
              </a:rPr>
              <a:t>All open contracts will be adjusted to the new size, as shown in the table below:</a:t>
            </a:r>
            <a:endParaRPr lang="pt-BR" sz="1200" dirty="0">
              <a:solidFill>
                <a:schemeClr val="tx1"/>
              </a:solidFill>
            </a:endParaRP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DBE27887-F3C7-5378-9DAA-316BA8B4CCFF}"/>
              </a:ext>
            </a:extLst>
          </p:cNvPr>
          <p:cNvSpPr/>
          <p:nvPr/>
        </p:nvSpPr>
        <p:spPr>
          <a:xfrm>
            <a:off x="1800224" y="1444118"/>
            <a:ext cx="2581275" cy="35859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FEES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635531CD-CE70-6681-E83D-BFBCFBB3224E}"/>
              </a:ext>
            </a:extLst>
          </p:cNvPr>
          <p:cNvSpPr/>
          <p:nvPr/>
        </p:nvSpPr>
        <p:spPr>
          <a:xfrm>
            <a:off x="7805737" y="1459000"/>
            <a:ext cx="2581275" cy="35859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OPEN INTEREST</a:t>
            </a:r>
          </a:p>
        </p:txBody>
      </p:sp>
      <p:graphicFrame>
        <p:nvGraphicFramePr>
          <p:cNvPr id="9" name="Tabela 8">
            <a:extLst>
              <a:ext uri="{FF2B5EF4-FFF2-40B4-BE49-F238E27FC236}">
                <a16:creationId xmlns:a16="http://schemas.microsoft.com/office/drawing/2014/main" id="{CFC325E2-EA80-07EA-6FB5-C94900EC6C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9863019"/>
              </p:ext>
            </p:extLst>
          </p:nvPr>
        </p:nvGraphicFramePr>
        <p:xfrm>
          <a:off x="6505575" y="4162579"/>
          <a:ext cx="5067300" cy="586591"/>
        </p:xfrm>
        <a:graphic>
          <a:graphicData uri="http://schemas.openxmlformats.org/drawingml/2006/table">
            <a:tbl>
              <a:tblPr firstRow="1" firstCol="1" bandRow="1"/>
              <a:tblGrid>
                <a:gridCol w="1826054">
                  <a:extLst>
                    <a:ext uri="{9D8B030D-6E8A-4147-A177-3AD203B41FA5}">
                      <a16:colId xmlns:a16="http://schemas.microsoft.com/office/drawing/2014/main" val="3776445249"/>
                    </a:ext>
                  </a:extLst>
                </a:gridCol>
                <a:gridCol w="1620623">
                  <a:extLst>
                    <a:ext uri="{9D8B030D-6E8A-4147-A177-3AD203B41FA5}">
                      <a16:colId xmlns:a16="http://schemas.microsoft.com/office/drawing/2014/main" val="1819107769"/>
                    </a:ext>
                  </a:extLst>
                </a:gridCol>
                <a:gridCol w="1620623">
                  <a:extLst>
                    <a:ext uri="{9D8B030D-6E8A-4147-A177-3AD203B41FA5}">
                      <a16:colId xmlns:a16="http://schemas.microsoft.com/office/drawing/2014/main" val="785094228"/>
                    </a:ext>
                  </a:extLst>
                </a:gridCol>
              </a:tblGrid>
              <a:tr h="139063">
                <a:tc>
                  <a:txBody>
                    <a:bodyPr/>
                    <a:lstStyle/>
                    <a:p>
                      <a:endParaRPr lang="en-US" sz="1000" noProof="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>
                          <a:solidFill>
                            <a:schemeClr val="bg1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CURRENT</a:t>
                      </a:r>
                      <a:endParaRPr lang="en-US" sz="1100" b="1" noProof="0" dirty="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>
                          <a:solidFill>
                            <a:schemeClr val="bg1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AFTER CHANGE</a:t>
                      </a:r>
                      <a:endParaRPr lang="en-US" sz="1100" b="1" noProof="0" dirty="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23332"/>
                  </a:ext>
                </a:extLst>
              </a:tr>
              <a:tr h="139063"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Contract size</a:t>
                      </a:r>
                      <a:endParaRPr lang="en-US" sz="1000" noProof="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0.1</a:t>
                      </a:r>
                      <a:endParaRPr lang="pt-BR" sz="10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0.01</a:t>
                      </a:r>
                      <a:endParaRPr lang="pt-BR" sz="10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8387836"/>
                  </a:ext>
                </a:extLst>
              </a:tr>
              <a:tr h="266551"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Contract size (BRL)</a:t>
                      </a:r>
                      <a:endParaRPr lang="en-US" sz="1000" noProof="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00" kern="12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R$ 60,000</a:t>
                      </a:r>
                      <a:endParaRPr lang="pt-BR" sz="1000" kern="120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00" kern="12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R$ 6,000</a:t>
                      </a:r>
                      <a:endParaRPr lang="pt-BR" sz="1000" kern="120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6809017"/>
                  </a:ext>
                </a:extLst>
              </a:tr>
            </a:tbl>
          </a:graphicData>
        </a:graphic>
      </p:graphicFrame>
      <p:graphicFrame>
        <p:nvGraphicFramePr>
          <p:cNvPr id="10" name="Tabela 9">
            <a:extLst>
              <a:ext uri="{FF2B5EF4-FFF2-40B4-BE49-F238E27FC236}">
                <a16:creationId xmlns:a16="http://schemas.microsoft.com/office/drawing/2014/main" id="{A7246733-41A3-4DF2-9DD7-332A294DD8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9842656"/>
              </p:ext>
            </p:extLst>
          </p:nvPr>
        </p:nvGraphicFramePr>
        <p:xfrm>
          <a:off x="6505575" y="4997263"/>
          <a:ext cx="5067300" cy="517365"/>
        </p:xfrm>
        <a:graphic>
          <a:graphicData uri="http://schemas.openxmlformats.org/drawingml/2006/table">
            <a:tbl>
              <a:tblPr firstRow="1" firstCol="1" bandRow="1"/>
              <a:tblGrid>
                <a:gridCol w="1826054">
                  <a:extLst>
                    <a:ext uri="{9D8B030D-6E8A-4147-A177-3AD203B41FA5}">
                      <a16:colId xmlns:a16="http://schemas.microsoft.com/office/drawing/2014/main" val="35200084"/>
                    </a:ext>
                  </a:extLst>
                </a:gridCol>
                <a:gridCol w="1620623">
                  <a:extLst>
                    <a:ext uri="{9D8B030D-6E8A-4147-A177-3AD203B41FA5}">
                      <a16:colId xmlns:a16="http://schemas.microsoft.com/office/drawing/2014/main" val="3230487007"/>
                    </a:ext>
                  </a:extLst>
                </a:gridCol>
                <a:gridCol w="1620623">
                  <a:extLst>
                    <a:ext uri="{9D8B030D-6E8A-4147-A177-3AD203B41FA5}">
                      <a16:colId xmlns:a16="http://schemas.microsoft.com/office/drawing/2014/main" val="3970267227"/>
                    </a:ext>
                  </a:extLst>
                </a:gridCol>
              </a:tblGrid>
              <a:tr h="212565">
                <a:tc>
                  <a:txBody>
                    <a:bodyPr/>
                    <a:lstStyle/>
                    <a:p>
                      <a:pPr algn="ctr"/>
                      <a:r>
                        <a:rPr lang="pt-BR" sz="10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Open </a:t>
                      </a:r>
                      <a:r>
                        <a:rPr lang="pt-BR" sz="1000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interest</a:t>
                      </a:r>
                      <a:endParaRPr lang="pt-BR" sz="100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  <a:p>
                      <a:pPr algn="ctr"/>
                      <a:r>
                        <a:rPr lang="pt-BR" sz="10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(</a:t>
                      </a:r>
                      <a:r>
                        <a:rPr lang="pt-BR" sz="1000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number</a:t>
                      </a:r>
                      <a:r>
                        <a:rPr lang="pt-BR" sz="10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 </a:t>
                      </a:r>
                      <a:r>
                        <a:rPr lang="pt-BR" sz="1000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of</a:t>
                      </a:r>
                      <a:r>
                        <a:rPr lang="pt-BR" sz="10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 </a:t>
                      </a:r>
                      <a:r>
                        <a:rPr lang="pt-BR" sz="1000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contracts</a:t>
                      </a:r>
                      <a:r>
                        <a:rPr lang="pt-BR" sz="10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)</a:t>
                      </a:r>
                      <a:endParaRPr lang="pt-BR" sz="10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1</a:t>
                      </a:r>
                      <a:endParaRPr lang="pt-BR" sz="10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10</a:t>
                      </a:r>
                      <a:endParaRPr lang="pt-BR" sz="10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8930477"/>
                  </a:ext>
                </a:extLst>
              </a:tr>
              <a:tr h="212565">
                <a:tc>
                  <a:txBody>
                    <a:bodyPr/>
                    <a:lstStyle/>
                    <a:p>
                      <a:pPr algn="ctr"/>
                      <a:r>
                        <a:rPr lang="pt-BR" sz="10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Open </a:t>
                      </a:r>
                      <a:r>
                        <a:rPr lang="pt-BR" sz="1000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Interest</a:t>
                      </a:r>
                      <a:r>
                        <a:rPr lang="pt-BR" sz="10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 (BRL)</a:t>
                      </a:r>
                      <a:endParaRPr lang="pt-BR" sz="10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R$ 60,000.00</a:t>
                      </a:r>
                      <a:endParaRPr lang="pt-BR" sz="10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R$ 6,000.00 </a:t>
                      </a:r>
                      <a:endParaRPr lang="pt-BR" sz="10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58331818"/>
                  </a:ext>
                </a:extLst>
              </a:tr>
            </a:tbl>
          </a:graphicData>
        </a:graphic>
      </p:graphicFrame>
      <p:sp>
        <p:nvSpPr>
          <p:cNvPr id="11" name="CaixaDeTexto 10">
            <a:extLst>
              <a:ext uri="{FF2B5EF4-FFF2-40B4-BE49-F238E27FC236}">
                <a16:creationId xmlns:a16="http://schemas.microsoft.com/office/drawing/2014/main" id="{0E96D196-27E8-44AC-F731-BA205445BFA0}"/>
              </a:ext>
            </a:extLst>
          </p:cNvPr>
          <p:cNvSpPr txBox="1"/>
          <p:nvPr/>
        </p:nvSpPr>
        <p:spPr>
          <a:xfrm>
            <a:off x="6360216" y="5757140"/>
            <a:ext cx="323518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4B5055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Impacted Files: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sz="1100" dirty="0"/>
              <a:t>BVBG.016.01 - </a:t>
            </a:r>
            <a:r>
              <a:rPr lang="pt-BR" sz="1100" dirty="0" err="1"/>
              <a:t>Derivatives</a:t>
            </a:r>
            <a:r>
              <a:rPr lang="pt-BR" sz="1100" dirty="0"/>
              <a:t> Position Movement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100" dirty="0"/>
              <a:t>BVBG.017.02 - Position Report - Account Level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4B5055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graphicFrame>
        <p:nvGraphicFramePr>
          <p:cNvPr id="14" name="Tabela 13">
            <a:extLst>
              <a:ext uri="{FF2B5EF4-FFF2-40B4-BE49-F238E27FC236}">
                <a16:creationId xmlns:a16="http://schemas.microsoft.com/office/drawing/2014/main" id="{D700177A-FF39-F982-E566-3B500A7597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1204074"/>
              </p:ext>
            </p:extLst>
          </p:nvPr>
        </p:nvGraphicFramePr>
        <p:xfrm>
          <a:off x="1108462" y="2565971"/>
          <a:ext cx="4216400" cy="1135380"/>
        </p:xfrm>
        <a:graphic>
          <a:graphicData uri="http://schemas.openxmlformats.org/drawingml/2006/table">
            <a:tbl>
              <a:tblPr/>
              <a:tblGrid>
                <a:gridCol w="1054100">
                  <a:extLst>
                    <a:ext uri="{9D8B030D-6E8A-4147-A177-3AD203B41FA5}">
                      <a16:colId xmlns:a16="http://schemas.microsoft.com/office/drawing/2014/main" val="4212874694"/>
                    </a:ext>
                  </a:extLst>
                </a:gridCol>
                <a:gridCol w="1054100">
                  <a:extLst>
                    <a:ext uri="{9D8B030D-6E8A-4147-A177-3AD203B41FA5}">
                      <a16:colId xmlns:a16="http://schemas.microsoft.com/office/drawing/2014/main" val="2785427102"/>
                    </a:ext>
                  </a:extLst>
                </a:gridCol>
                <a:gridCol w="1054100">
                  <a:extLst>
                    <a:ext uri="{9D8B030D-6E8A-4147-A177-3AD203B41FA5}">
                      <a16:colId xmlns:a16="http://schemas.microsoft.com/office/drawing/2014/main" val="3509881873"/>
                    </a:ext>
                  </a:extLst>
                </a:gridCol>
                <a:gridCol w="1054100">
                  <a:extLst>
                    <a:ext uri="{9D8B030D-6E8A-4147-A177-3AD203B41FA5}">
                      <a16:colId xmlns:a16="http://schemas.microsoft.com/office/drawing/2014/main" val="674711926"/>
                    </a:ext>
                  </a:extLst>
                </a:gridCol>
              </a:tblGrid>
              <a:tr h="18415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CURRENT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AFTER CHANGE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7222345"/>
                  </a:ext>
                </a:extLst>
              </a:tr>
              <a:tr h="18415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Daily ADV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Daily ADV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108924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From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From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881283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250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010918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26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251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1,000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637968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ctr"/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+100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+1,000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90357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4364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Tema Claro">
  <a:themeElements>
    <a:clrScheme name="B3">
      <a:dk1>
        <a:srgbClr val="4B5055"/>
      </a:dk1>
      <a:lt1>
        <a:sysClr val="window" lastClr="FFFFFF"/>
      </a:lt1>
      <a:dk2>
        <a:srgbClr val="4B5055"/>
      </a:dk2>
      <a:lt2>
        <a:srgbClr val="F0F5FF"/>
      </a:lt2>
      <a:accent1>
        <a:srgbClr val="00145F"/>
      </a:accent1>
      <a:accent2>
        <a:srgbClr val="50C3F5"/>
      </a:accent2>
      <a:accent3>
        <a:srgbClr val="F5AA1E"/>
      </a:accent3>
      <a:accent4>
        <a:srgbClr val="000000"/>
      </a:accent4>
      <a:accent5>
        <a:srgbClr val="000000"/>
      </a:accent5>
      <a:accent6>
        <a:srgbClr val="000000"/>
      </a:accent6>
      <a:hlink>
        <a:srgbClr val="0063DE"/>
      </a:hlink>
      <a:folHlink>
        <a:srgbClr val="0063DE"/>
      </a:folHlink>
    </a:clrScheme>
    <a:fontScheme name="B3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Claro">
  <a:themeElements>
    <a:clrScheme name="B3">
      <a:dk1>
        <a:srgbClr val="4B5055"/>
      </a:dk1>
      <a:lt1>
        <a:sysClr val="window" lastClr="FFFFFF"/>
      </a:lt1>
      <a:dk2>
        <a:srgbClr val="4B5055"/>
      </a:dk2>
      <a:lt2>
        <a:srgbClr val="F0F5FF"/>
      </a:lt2>
      <a:accent1>
        <a:srgbClr val="00145F"/>
      </a:accent1>
      <a:accent2>
        <a:srgbClr val="50C3F5"/>
      </a:accent2>
      <a:accent3>
        <a:srgbClr val="F5AA1E"/>
      </a:accent3>
      <a:accent4>
        <a:srgbClr val="000000"/>
      </a:accent4>
      <a:accent5>
        <a:srgbClr val="000000"/>
      </a:accent5>
      <a:accent6>
        <a:srgbClr val="000000"/>
      </a:accent6>
      <a:hlink>
        <a:srgbClr val="0063DE"/>
      </a:hlink>
      <a:folHlink>
        <a:srgbClr val="0063DE"/>
      </a:folHlink>
    </a:clrScheme>
    <a:fontScheme name="B3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d828e72b-e531-4a93-b6e1-4cba36a7be73}" enabled="1" method="Privileged" siteId="{f9cfd8cb-c4a5-4677-b65d-3150dda310c9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733</Words>
  <Application>Microsoft Office PowerPoint</Application>
  <PresentationFormat>Widescreen</PresentationFormat>
  <Paragraphs>187</Paragraphs>
  <Slides>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6</vt:i4>
      </vt:variant>
    </vt:vector>
  </HeadingPairs>
  <TitlesOfParts>
    <vt:vector size="15" baseType="lpstr">
      <vt:lpstr>Aptos</vt:lpstr>
      <vt:lpstr>Aptos Narrow</vt:lpstr>
      <vt:lpstr>Arial</vt:lpstr>
      <vt:lpstr>Calibri</vt:lpstr>
      <vt:lpstr>Montserrat</vt:lpstr>
      <vt:lpstr>Segoe UI</vt:lpstr>
      <vt:lpstr>Times New Roman</vt:lpstr>
      <vt:lpstr>1_Tema Claro</vt:lpstr>
      <vt:lpstr>Tema Claro</vt:lpstr>
      <vt:lpstr>ALTERAÇÃO DO TAMANHO DO CONTRATO DO FUTURO DE BITCOIN - BIT</vt:lpstr>
      <vt:lpstr>Apresentação do PowerPoint</vt:lpstr>
      <vt:lpstr>Apresentação do PowerPoint</vt:lpstr>
      <vt:lpstr>CHANGE IN THE BITCOIN FUTURES CONTRACT SIZE - BIT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Maria Eduarda Gasparini Mariano</dc:creator>
  <cp:lastModifiedBy>Felipe Garcia</cp:lastModifiedBy>
  <cp:revision>11</cp:revision>
  <dcterms:created xsi:type="dcterms:W3CDTF">2025-01-23T12:53:22Z</dcterms:created>
  <dcterms:modified xsi:type="dcterms:W3CDTF">2025-05-27T12:59:24Z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828e72b-e531-4a93-b6e1-4cba36a7be73_Enabled">
    <vt:lpwstr>true</vt:lpwstr>
  </property>
  <property fmtid="{D5CDD505-2E9C-101B-9397-08002B2CF9AE}" pid="3" name="MSIP_Label_d828e72b-e531-4a93-b6e1-4cba36a7be73_SetDate">
    <vt:lpwstr>2025-01-23T18:27:20Z</vt:lpwstr>
  </property>
  <property fmtid="{D5CDD505-2E9C-101B-9397-08002B2CF9AE}" pid="4" name="MSIP_Label_d828e72b-e531-4a93-b6e1-4cba36a7be73_Method">
    <vt:lpwstr>Privileged</vt:lpwstr>
  </property>
  <property fmtid="{D5CDD505-2E9C-101B-9397-08002B2CF9AE}" pid="5" name="MSIP_Label_d828e72b-e531-4a93-b6e1-4cba36a7be73_Name">
    <vt:lpwstr>d828e72b-e531-4a93-b6e1-4cba36a7be73</vt:lpwstr>
  </property>
  <property fmtid="{D5CDD505-2E9C-101B-9397-08002B2CF9AE}" pid="6" name="MSIP_Label_d828e72b-e531-4a93-b6e1-4cba36a7be73_SiteId">
    <vt:lpwstr>f9cfd8cb-c4a5-4677-b65d-3150dda310c9</vt:lpwstr>
  </property>
  <property fmtid="{D5CDD505-2E9C-101B-9397-08002B2CF9AE}" pid="7" name="MSIP_Label_d828e72b-e531-4a93-b6e1-4cba36a7be73_ActionId">
    <vt:lpwstr>60055b3d-f0a7-41e7-a48a-a0f4b2694430</vt:lpwstr>
  </property>
  <property fmtid="{D5CDD505-2E9C-101B-9397-08002B2CF9AE}" pid="8" name="MSIP_Label_d828e72b-e531-4a93-b6e1-4cba36a7be73_ContentBits">
    <vt:lpwstr>2</vt:lpwstr>
  </property>
  <property fmtid="{D5CDD505-2E9C-101B-9397-08002B2CF9AE}" pid="9" name="ClassificationContentMarkingFooterLocations">
    <vt:lpwstr>1_Tema Claro:3</vt:lpwstr>
  </property>
  <property fmtid="{D5CDD505-2E9C-101B-9397-08002B2CF9AE}" pid="10" name="ClassificationContentMarkingFooterText">
    <vt:lpwstr>INFORMAÇÃO PÚBLICA – PUBLIC INFORMATION</vt:lpwstr>
  </property>
</Properties>
</file>