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3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14" r:id="rId5"/>
    <p:sldMasterId id="2147483780" r:id="rId6"/>
    <p:sldMasterId id="2147483833" r:id="rId7"/>
  </p:sldMasterIdLst>
  <p:notesMasterIdLst>
    <p:notesMasterId r:id="rId13"/>
  </p:notesMasterIdLst>
  <p:handoutMasterIdLst>
    <p:handoutMasterId r:id="rId14"/>
  </p:handoutMasterIdLst>
  <p:sldIdLst>
    <p:sldId id="4525" r:id="rId8"/>
    <p:sldId id="4689" r:id="rId9"/>
    <p:sldId id="4693" r:id="rId10"/>
    <p:sldId id="4692" r:id="rId11"/>
    <p:sldId id="459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ódulo de Risco" id="{8BE72AF9-6588-41A5-BD5D-1415A04D809F}">
          <p14:sldIdLst>
            <p14:sldId id="4525"/>
            <p14:sldId id="4689"/>
            <p14:sldId id="4693"/>
            <p14:sldId id="4692"/>
            <p14:sldId id="459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BA96AC-5D70-4D9A-6047-085EDA63FB19}" name="Raphael Straub de Souza" initials="RSdS" userId="S::rsouza@bvmf.com.br::6f930132-20a0-40ff-af1b-d73ca07a42d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0F5FE"/>
    <a:srgbClr val="5AA5FF"/>
    <a:srgbClr val="69E1F5"/>
    <a:srgbClr val="F6A733"/>
    <a:srgbClr val="55C4F4"/>
    <a:srgbClr val="001460"/>
    <a:srgbClr val="4A4E57"/>
    <a:srgbClr val="F0F5FD"/>
    <a:srgbClr val="1E23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1A63A5-12D8-4EA8-A3C6-816347F8C9B2}" v="40" dt="2024-11-25T18:18:34.7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1" autoAdjust="0"/>
    <p:restoredTop sz="93184" autoAdjust="0"/>
  </p:normalViewPr>
  <p:slideViewPr>
    <p:cSldViewPr snapToGrid="0" snapToObjects="1" showGuides="1">
      <p:cViewPr varScale="1">
        <p:scale>
          <a:sx n="104" d="100"/>
          <a:sy n="104" d="100"/>
        </p:scale>
        <p:origin x="1314" y="198"/>
      </p:cViewPr>
      <p:guideLst/>
    </p:cSldViewPr>
  </p:slideViewPr>
  <p:outlineViewPr>
    <p:cViewPr>
      <p:scale>
        <a:sx n="33" d="100"/>
        <a:sy n="33" d="100"/>
      </p:scale>
      <p:origin x="0" y="-853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02DD765-1A42-BF40-85D3-D9F8E47CF3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0F195F-74B6-5C43-9F2B-06D70D2A13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A104F-31CF-D743-B111-E1AA132C7C37}" type="datetimeFigureOut">
              <a:rPr lang="pt-BR" smtClean="0"/>
              <a:t>13/02/2025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8A055D-8ED4-DB4D-BA67-88549366F0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CB3497-2279-5946-ADDF-D7F3FBDA2C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55813-7CA9-2549-8EA2-CEF552D593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9234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AE22E-8041-144A-8E15-620BB82C6571}" type="datetimeFigureOut">
              <a:rPr lang="pt-BR" smtClean="0"/>
              <a:t>13/02/2025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94ACF-5C63-374B-A977-FAD6135989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717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594ACF-5C63-374B-A977-FAD6135989B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4418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AA104-4996-32F5-AFBF-5250FC23E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144FA62-4385-C5C2-3643-20FEABBD72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E83AEB3B-BD4F-C7FA-C197-66BFB97A36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6530811-E733-54F9-7518-B21A8DB8D0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594ACF-5C63-374B-A977-FAD6135989B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322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E382F7-C9E0-4942-9ADE-BC4767C07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8BADCD0C-13D8-6941-821D-72D89A216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53081B8-BFD0-0B4C-B63F-E39C9AA68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C4BE914-904C-3147-B901-8FCB50F02D03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E90CDB51-70EA-8B45-B270-C29916CD95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62" name="Text Placeholder 21">
            <a:extLst>
              <a:ext uri="{FF2B5EF4-FFF2-40B4-BE49-F238E27FC236}">
                <a16:creationId xmlns:a16="http://schemas.microsoft.com/office/drawing/2014/main" id="{3DD61868-42B2-134B-A066-7201BDC5F7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23998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32064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3417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3F30BBB-5D9A-7649-8685-054CD7E95A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096B4D-8A87-DD4B-AE48-F7CF606729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632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2F30DB44-47C8-8E4E-8F90-608A60B2ED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83124" y="1078263"/>
            <a:ext cx="3108876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12CD715-552C-B048-862B-CD3ED88182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994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006478C7-B3DB-3B4C-A7AE-7B69087FF5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4998328-395B-B54D-B712-850186CF956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22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1408D81-DCAB-4942-A5B0-D27434896E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AE57F8-888F-FD4B-8EF2-25F0037BF8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6144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-1"/>
            <a:ext cx="6104992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99B2B66-88C8-184A-B0B3-60347E1051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A784811-79F7-452C-997B-78406C6B139B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556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87008" y="22578"/>
            <a:ext cx="6104992" cy="683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CB918C86-6C14-0C40-85C7-2BFA581A2D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5079675-A369-4483-8B89-568BD5B06C94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0144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CF8758A5-D591-BB4E-8BFE-092E974AFC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24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15D5487-018C-314C-AF6A-FA9F6C79F3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4"/>
            <a:ext cx="4903824" cy="32267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4"/>
            <a:ext cx="4903824" cy="32267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Duis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sunt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9160B9A-DDB2-9B4B-A2C7-961CB8451B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114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-1"/>
            <a:ext cx="6104992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9A7614-0A42-6E46-8AD7-C27EB6FD9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7682660-3A32-40FA-91A5-F43F14BD4F5F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690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>
            <a:extLst>
              <a:ext uri="{FF2B5EF4-FFF2-40B4-BE49-F238E27FC236}">
                <a16:creationId xmlns:a16="http://schemas.microsoft.com/office/drawing/2014/main" id="{C5DAFB5E-18B7-164F-A21B-5553CEDE64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056F84-EA35-BC42-84BD-69F298D2FA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879DB916-5CDB-4C4E-BF9E-1B41E3715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C3753019-F8AB-C64E-A4F3-FEB35EF923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FC87AB2-9A3D-7D45-B633-3CB65F23B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E603237E-29B8-E244-89AB-6F72B52D11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3152E39-CB8A-D341-BDB2-9A0B33530704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1457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-1"/>
            <a:ext cx="6104992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9A7614-0A42-6E46-8AD7-C27EB6FD9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0" name="Rectangle 11">
            <a:extLst>
              <a:ext uri="{FF2B5EF4-FFF2-40B4-BE49-F238E27FC236}">
                <a16:creationId xmlns:a16="http://schemas.microsoft.com/office/drawing/2014/main" id="{EC508915-16D7-426C-A4CB-D190C7C0EBB7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9618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96000" y="22578"/>
            <a:ext cx="6096000" cy="683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B2156D-B4A8-8F4E-A87B-AE911CC1CF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3" name="Rectangle 11">
            <a:extLst>
              <a:ext uri="{FF2B5EF4-FFF2-40B4-BE49-F238E27FC236}">
                <a16:creationId xmlns:a16="http://schemas.microsoft.com/office/drawing/2014/main" id="{71A6E24C-CFF8-47DB-97F5-E8DC39F6597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9358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8AA73C-2FD4-4645-B4DC-A245307F09D8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780A2C8-B5CE-1C47-9774-62376F560A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1" name="Rectangle 11">
            <a:extLst>
              <a:ext uri="{FF2B5EF4-FFF2-40B4-BE49-F238E27FC236}">
                <a16:creationId xmlns:a16="http://schemas.microsoft.com/office/drawing/2014/main" id="{06427689-70FF-4FA4-B77D-913DA59A6A32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6997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F6537A83-69FF-7C47-99DB-7B73D02CEF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AEFE42D-6907-314B-8DEB-45183BDE19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8761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1 Colun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do slide</a:t>
            </a:r>
          </a:p>
          <a:p>
            <a:pPr lvl="1"/>
            <a:r>
              <a:rPr lang="en-US" dirty="0" err="1"/>
              <a:t>Subtítulo</a:t>
            </a:r>
            <a:r>
              <a:rPr lang="en-US" dirty="0"/>
              <a:t> do </a:t>
            </a:r>
            <a:r>
              <a:rPr lang="en-US" dirty="0" err="1"/>
              <a:t>tópico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FEB909-C328-6F47-A10A-02848A7F7E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97580"/>
          </a:xfrm>
          <a:prstGeom prst="rect">
            <a:avLst/>
          </a:prstGeom>
        </p:spPr>
      </p:pic>
      <p:sp>
        <p:nvSpPr>
          <p:cNvPr id="10" name="Rectangle 11">
            <a:extLst>
              <a:ext uri="{FF2B5EF4-FFF2-40B4-BE49-F238E27FC236}">
                <a16:creationId xmlns:a16="http://schemas.microsoft.com/office/drawing/2014/main" id="{13CDC300-AD84-43C7-8ABE-69AA2CF4F17C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338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05736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478CE956-25DE-5948-BF70-29EDEE6F98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435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0660A9F3-4EBF-1E4E-9F17-528459E41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3169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75613C99-9EE2-5C4A-9243-FFF8DBB65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636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1B7FC3A7-DCA8-7E47-88A8-25C421CB6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91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DF651ACD-BCF4-4F45-8E13-9EBB037FFA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8BADCD0C-13D8-6941-821D-72D89A216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53081B8-BFD0-0B4C-B63F-E39C9AA68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C4BE914-904C-3147-B901-8FCB50F02D03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E90CDB51-70EA-8B45-B270-C29916CD95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62" name="Text Placeholder 21">
            <a:extLst>
              <a:ext uri="{FF2B5EF4-FFF2-40B4-BE49-F238E27FC236}">
                <a16:creationId xmlns:a16="http://schemas.microsoft.com/office/drawing/2014/main" id="{3DD61868-42B2-134B-A066-7201BDC5F7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917301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icon&#10;&#10;Description automatically generated">
            <a:extLst>
              <a:ext uri="{FF2B5EF4-FFF2-40B4-BE49-F238E27FC236}">
                <a16:creationId xmlns:a16="http://schemas.microsoft.com/office/drawing/2014/main" id="{47D6D24E-491F-4548-BB68-BA6123ADF3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7569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icon&#10;&#10;Description automatically generated">
            <a:extLst>
              <a:ext uri="{FF2B5EF4-FFF2-40B4-BE49-F238E27FC236}">
                <a16:creationId xmlns:a16="http://schemas.microsoft.com/office/drawing/2014/main" id="{45323265-860C-CD4C-85C6-91CB8F35F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802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751C70-5A8B-A847-BEBD-9000082F28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EEED51-1655-A946-9AA1-1E6D03D6EF78}"/>
              </a:ext>
            </a:extLst>
          </p:cNvPr>
          <p:cNvCxnSpPr>
            <a:cxnSpLocks/>
          </p:cNvCxnSpPr>
          <p:nvPr userDrawn="1"/>
        </p:nvCxnSpPr>
        <p:spPr>
          <a:xfrm>
            <a:off x="726923" y="4681559"/>
            <a:ext cx="5145539" cy="0"/>
          </a:xfrm>
          <a:prstGeom prst="line">
            <a:avLst/>
          </a:prstGeom>
          <a:ln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30">
            <a:extLst>
              <a:ext uri="{FF2B5EF4-FFF2-40B4-BE49-F238E27FC236}">
                <a16:creationId xmlns:a16="http://schemas.microsoft.com/office/drawing/2014/main" id="{8E690A40-C6AD-E04B-B00A-E751FD963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74" name="Text Placeholder 21">
            <a:extLst>
              <a:ext uri="{FF2B5EF4-FFF2-40B4-BE49-F238E27FC236}">
                <a16:creationId xmlns:a16="http://schemas.microsoft.com/office/drawing/2014/main" id="{AD2B5476-61DD-D14E-BF45-70CBC96EE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75" name="Text Placeholder 21">
            <a:extLst>
              <a:ext uri="{FF2B5EF4-FFF2-40B4-BE49-F238E27FC236}">
                <a16:creationId xmlns:a16="http://schemas.microsoft.com/office/drawing/2014/main" id="{AB557D47-A6C7-B64C-9435-1179EF5EB0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D140EB1-2CCD-ED4E-9126-EE0D2AFB00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7882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92960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3B8DD80-5313-2647-98DE-4E348ADAD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F2FC6A-8579-F246-8A3D-3D7E48E7AC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98686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anc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0076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689560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29" name="Picture 28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B18E4841-CC34-894E-A6B6-489136A326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97618" y="1078263"/>
            <a:ext cx="3094382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962558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808655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Pr>
        <a:solidFill>
          <a:srgbClr val="F0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6EE4F868-E776-B14F-B3CD-836AF4E93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4" y="-489933"/>
            <a:ext cx="3942478" cy="2419195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3112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B6BA6C3E-BD60-134D-811E-7B09FBE788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056F84-EA35-BC42-84BD-69F298D2FA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879DB916-5CDB-4C4E-BF9E-1B41E3715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C3753019-F8AB-C64E-A4F3-FEB35EF923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FC87AB2-9A3D-7D45-B633-3CB65F23B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E603237E-29B8-E244-89AB-6F72B52D11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3152E39-CB8A-D341-BDB2-9A0B33530704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5304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5442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96000" y="-1"/>
            <a:ext cx="6096000" cy="6857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42D031F1-0287-4639-A1D0-07E643BB8083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3749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9BA8D4DF-0FDE-4905-A831-048BB16D69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813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5307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F84E7D9F-55F8-4B76-8866-AA3CBAA52125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1793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87008" y="-1"/>
            <a:ext cx="6104992" cy="6857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F312B4-C188-4326-AB7A-F3F83E1DD12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0116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BECE4E38-4AFA-4C11-B3D8-617F59D6D309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1636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8AA73C-2FD4-4645-B4DC-A245307F09D8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83C06C1-3C2D-4415-BC61-9A8F59387B4A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46034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59246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31445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08BA4CE2-92AA-3443-A89F-2A0B8BD86B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8BADCD0C-13D8-6941-821D-72D89A216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53081B8-BFD0-0B4C-B63F-E39C9AA68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C4BE914-904C-3147-B901-8FCB50F02D03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E90CDB51-70EA-8B45-B270-C29916CD95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62" name="Text Placeholder 21">
            <a:extLst>
              <a:ext uri="{FF2B5EF4-FFF2-40B4-BE49-F238E27FC236}">
                <a16:creationId xmlns:a16="http://schemas.microsoft.com/office/drawing/2014/main" id="{3DD61868-42B2-134B-A066-7201BDC5F7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415817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2559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478CE956-25DE-5948-BF70-29EDEE6F98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9495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0660A9F3-4EBF-1E4E-9F17-528459E41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128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75613C99-9EE2-5C4A-9243-FFF8DBB65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107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1B7FC3A7-DCA8-7E47-88A8-25C421CB6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2671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icon&#10;&#10;Description automatically generated">
            <a:extLst>
              <a:ext uri="{FF2B5EF4-FFF2-40B4-BE49-F238E27FC236}">
                <a16:creationId xmlns:a16="http://schemas.microsoft.com/office/drawing/2014/main" id="{47D6D24E-491F-4548-BB68-BA6123ADF3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84735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icon&#10;&#10;Description automatically generated">
            <a:extLst>
              <a:ext uri="{FF2B5EF4-FFF2-40B4-BE49-F238E27FC236}">
                <a16:creationId xmlns:a16="http://schemas.microsoft.com/office/drawing/2014/main" id="{45323265-860C-CD4C-85C6-91CB8F35F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2391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751C70-5A8B-A847-BEBD-9000082F28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EEED51-1655-A946-9AA1-1E6D03D6EF78}"/>
              </a:ext>
            </a:extLst>
          </p:cNvPr>
          <p:cNvCxnSpPr>
            <a:cxnSpLocks/>
          </p:cNvCxnSpPr>
          <p:nvPr userDrawn="1"/>
        </p:nvCxnSpPr>
        <p:spPr>
          <a:xfrm>
            <a:off x="726923" y="4681559"/>
            <a:ext cx="5145539" cy="0"/>
          </a:xfrm>
          <a:prstGeom prst="line">
            <a:avLst/>
          </a:prstGeom>
          <a:ln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30">
            <a:extLst>
              <a:ext uri="{FF2B5EF4-FFF2-40B4-BE49-F238E27FC236}">
                <a16:creationId xmlns:a16="http://schemas.microsoft.com/office/drawing/2014/main" id="{8E690A40-C6AD-E04B-B00A-E751FD963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74" name="Text Placeholder 21">
            <a:extLst>
              <a:ext uri="{FF2B5EF4-FFF2-40B4-BE49-F238E27FC236}">
                <a16:creationId xmlns:a16="http://schemas.microsoft.com/office/drawing/2014/main" id="{AD2B5476-61DD-D14E-BF45-70CBC96EE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75" name="Text Placeholder 21">
            <a:extLst>
              <a:ext uri="{FF2B5EF4-FFF2-40B4-BE49-F238E27FC236}">
                <a16:creationId xmlns:a16="http://schemas.microsoft.com/office/drawing/2014/main" id="{AB557D47-A6C7-B64C-9435-1179EF5EB0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D140EB1-2CCD-ED4E-9126-EE0D2AFB00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0694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1607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3B8DD80-5313-2647-98DE-4E348ADAD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F2FC6A-8579-F246-8A3D-3D7E48E7AC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1221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BF99DDA3-C0BD-1443-978E-06E59B9194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056F84-EA35-BC42-84BD-69F298D2FA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879DB916-5CDB-4C4E-BF9E-1B41E3715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C3753019-F8AB-C64E-A4F3-FEB35EF923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FC87AB2-9A3D-7D45-B633-3CB65F23B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E603237E-29B8-E244-89AB-6F72B52D11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3152E39-CB8A-D341-BDB2-9A0B33530704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07029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anc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4763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361144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29" name="Picture 28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B18E4841-CC34-894E-A6B6-489136A326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97618" y="1078263"/>
            <a:ext cx="3094382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902921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45390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Pr>
        <a:solidFill>
          <a:srgbClr val="F0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6EE4F868-E776-B14F-B3CD-836AF4E93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4" y="-489933"/>
            <a:ext cx="3942478" cy="2419195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12879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4174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96000" y="-1"/>
            <a:ext cx="6096000" cy="6857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42D031F1-0287-4639-A1D0-07E643BB8083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39605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9BA8D4DF-0FDE-4905-A831-048BB16D69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38561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5532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F84E7D9F-55F8-4B76-8866-AA3CBAA52125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27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5AA06547-342F-8F49-BCC3-704975C011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7" y="0"/>
            <a:ext cx="12184063" cy="6858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B588FD-CF7F-1642-8C7B-DDE0A2ADA88A}"/>
              </a:ext>
            </a:extLst>
          </p:cNvPr>
          <p:cNvCxnSpPr>
            <a:cxnSpLocks/>
          </p:cNvCxnSpPr>
          <p:nvPr userDrawn="1"/>
        </p:nvCxnSpPr>
        <p:spPr>
          <a:xfrm>
            <a:off x="726923" y="4681559"/>
            <a:ext cx="5145539" cy="0"/>
          </a:xfrm>
          <a:prstGeom prst="line">
            <a:avLst/>
          </a:prstGeom>
          <a:ln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0">
            <a:extLst>
              <a:ext uri="{FF2B5EF4-FFF2-40B4-BE49-F238E27FC236}">
                <a16:creationId xmlns:a16="http://schemas.microsoft.com/office/drawing/2014/main" id="{9D93DAEC-3AF6-6946-B171-91BC428EB5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21C32FB1-A064-764B-BBE6-949604DEB0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1" name="Text Placeholder 21">
            <a:extLst>
              <a:ext uri="{FF2B5EF4-FFF2-40B4-BE49-F238E27FC236}">
                <a16:creationId xmlns:a16="http://schemas.microsoft.com/office/drawing/2014/main" id="{875FAE93-642E-9B42-AE57-F58E5335EA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40150311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87008" y="-1"/>
            <a:ext cx="6104992" cy="6857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F312B4-C188-4326-AB7A-F3F83E1DD12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6420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BECE4E38-4AFA-4C11-B3D8-617F59D6D309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44171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8AA73C-2FD4-4645-B4DC-A245307F09D8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83C06C1-3C2D-4415-BC61-9A8F59387B4A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04156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659193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973115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41083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478CE956-25DE-5948-BF70-29EDEE6F98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7927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0660A9F3-4EBF-1E4E-9F17-528459E41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3400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75613C99-9EE2-5C4A-9243-FFF8DBB65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8293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1B7FC3A7-DCA8-7E47-88A8-25C421CB6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83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287498E-4207-3649-929D-5B005A0406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A3C8B3-493B-1F41-B9DF-20D9474F5D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6200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icon&#10;&#10;Description automatically generated">
            <a:extLst>
              <a:ext uri="{FF2B5EF4-FFF2-40B4-BE49-F238E27FC236}">
                <a16:creationId xmlns:a16="http://schemas.microsoft.com/office/drawing/2014/main" id="{47D6D24E-491F-4548-BB68-BA6123ADF3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89350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icon&#10;&#10;Description automatically generated">
            <a:extLst>
              <a:ext uri="{FF2B5EF4-FFF2-40B4-BE49-F238E27FC236}">
                <a16:creationId xmlns:a16="http://schemas.microsoft.com/office/drawing/2014/main" id="{45323265-860C-CD4C-85C6-91CB8F35F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1026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751C70-5A8B-A847-BEBD-9000082F28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EEED51-1655-A946-9AA1-1E6D03D6EF78}"/>
              </a:ext>
            </a:extLst>
          </p:cNvPr>
          <p:cNvCxnSpPr>
            <a:cxnSpLocks/>
          </p:cNvCxnSpPr>
          <p:nvPr userDrawn="1"/>
        </p:nvCxnSpPr>
        <p:spPr>
          <a:xfrm>
            <a:off x="726923" y="4681559"/>
            <a:ext cx="5145539" cy="0"/>
          </a:xfrm>
          <a:prstGeom prst="line">
            <a:avLst/>
          </a:prstGeom>
          <a:ln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30">
            <a:extLst>
              <a:ext uri="{FF2B5EF4-FFF2-40B4-BE49-F238E27FC236}">
                <a16:creationId xmlns:a16="http://schemas.microsoft.com/office/drawing/2014/main" id="{8E690A40-C6AD-E04B-B00A-E751FD963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74" name="Text Placeholder 21">
            <a:extLst>
              <a:ext uri="{FF2B5EF4-FFF2-40B4-BE49-F238E27FC236}">
                <a16:creationId xmlns:a16="http://schemas.microsoft.com/office/drawing/2014/main" id="{AD2B5476-61DD-D14E-BF45-70CBC96EE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75" name="Text Placeholder 21">
            <a:extLst>
              <a:ext uri="{FF2B5EF4-FFF2-40B4-BE49-F238E27FC236}">
                <a16:creationId xmlns:a16="http://schemas.microsoft.com/office/drawing/2014/main" id="{AB557D47-A6C7-B64C-9435-1179EF5EB0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D140EB1-2CCD-ED4E-9126-EE0D2AFB00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0677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49794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3B8DD80-5313-2647-98DE-4E348ADAD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F2FC6A-8579-F246-8A3D-3D7E48E7AC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59116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anc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460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511949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29" name="Picture 28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B18E4841-CC34-894E-A6B6-489136A326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97618" y="1078263"/>
            <a:ext cx="3094382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361122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  <a:endParaRPr lang="pt-BR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065183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Pr>
        <a:solidFill>
          <a:srgbClr val="F0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6EE4F868-E776-B14F-B3CD-836AF4E93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4" y="-489933"/>
            <a:ext cx="3942478" cy="2419195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4156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2AC18E-F0EA-B744-9E16-47302D425A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EC2C49-06B1-054E-B03A-15CA4D81643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196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32099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96000" y="-1"/>
            <a:ext cx="6096000" cy="6857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  <a:endParaRPr lang="pt-BR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42D031F1-0287-4639-A1D0-07E643BB8083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73618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  <a:endParaRPr lang="pt-BR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9BA8D4DF-0FDE-4905-A831-048BB16D69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03058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46672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F84E7D9F-55F8-4B76-8866-AA3CBAA52125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29144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87008" y="-1"/>
            <a:ext cx="6104992" cy="6857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  <a:endParaRPr lang="pt-B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F312B4-C188-4326-AB7A-F3F83E1DD12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79159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  <a:endParaRPr lang="pt-BR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BECE4E38-4AFA-4C11-B3D8-617F59D6D309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32005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  <a:endParaRPr lang="pt-BR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8AA73C-2FD4-4645-B4DC-A245307F09D8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83C06C1-3C2D-4415-BC61-9A8F59387B4A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56614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278609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003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71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75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Relationship Id="rId27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96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5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7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D3746D-C183-544F-9504-5AE0CE1AA27C}"/>
              </a:ext>
            </a:extLst>
          </p:cNvPr>
          <p:cNvSpPr/>
          <p:nvPr userDrawn="1"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4A94FC-D1F3-634C-8E71-62BBB336C9D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MSIPCMContentMarking" descr="{&quot;HashCode&quot;:-1064623683,&quot;Placement&quot;:&quot;Footer&quot;,&quot;Top&quot;:519.343,&quot;Left&quot;:362.011169,&quot;SlideWidth&quot;:960,&quot;SlideHeight&quot;:540}">
            <a:extLst>
              <a:ext uri="{FF2B5EF4-FFF2-40B4-BE49-F238E27FC236}">
                <a16:creationId xmlns:a16="http://schemas.microsoft.com/office/drawing/2014/main" id="{D7A2398C-1BBC-4067-90CA-5A1DF93CAD98}"/>
              </a:ext>
            </a:extLst>
          </p:cNvPr>
          <p:cNvSpPr txBox="1"/>
          <p:nvPr userDrawn="1"/>
        </p:nvSpPr>
        <p:spPr>
          <a:xfrm>
            <a:off x="4597542" y="6595656"/>
            <a:ext cx="299691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1000">
                <a:solidFill>
                  <a:srgbClr val="000000"/>
                </a:solidFill>
                <a:latin typeface="Calibri" panose="020F0502020204030204" pitchFamily="34" charset="0"/>
              </a:rPr>
              <a:t>INFORMAÇÃO INTERNA – INTERNAL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101466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706" r:id="rId3"/>
    <p:sldLayoutId id="2147483708" r:id="rId4"/>
    <p:sldLayoutId id="2147483710" r:id="rId5"/>
    <p:sldLayoutId id="2147483712" r:id="rId6"/>
    <p:sldLayoutId id="2147483686" r:id="rId7"/>
    <p:sldLayoutId id="2147483696" r:id="rId8"/>
    <p:sldLayoutId id="2147483688" r:id="rId9"/>
    <p:sldLayoutId id="2147483682" r:id="rId10"/>
    <p:sldLayoutId id="2147483697" r:id="rId11"/>
    <p:sldLayoutId id="2147483698" r:id="rId12"/>
    <p:sldLayoutId id="2147483700" r:id="rId13"/>
    <p:sldLayoutId id="2147483701" r:id="rId14"/>
    <p:sldLayoutId id="2147483695" r:id="rId15"/>
    <p:sldLayoutId id="2147483694" r:id="rId16"/>
    <p:sldLayoutId id="2147483693" r:id="rId17"/>
    <p:sldLayoutId id="2147483692" r:id="rId18"/>
    <p:sldLayoutId id="2147483731" r:id="rId19"/>
    <p:sldLayoutId id="2147483691" r:id="rId20"/>
    <p:sldLayoutId id="2147483690" r:id="rId21"/>
    <p:sldLayoutId id="2147483689" r:id="rId22"/>
    <p:sldLayoutId id="2147483687" r:id="rId23"/>
    <p:sldLayoutId id="2147483678" r:id="rId24"/>
    <p:sldLayoutId id="2147483859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4A94FC-D1F3-634C-8E71-62BBB336C9D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MSIPCMContentMarking" descr="{&quot;HashCode&quot;:-1064623683,&quot;Placement&quot;:&quot;Footer&quot;,&quot;Top&quot;:519.343,&quot;Left&quot;:362.011169,&quot;SlideWidth&quot;:960,&quot;SlideHeight&quot;:540}">
            <a:extLst>
              <a:ext uri="{FF2B5EF4-FFF2-40B4-BE49-F238E27FC236}">
                <a16:creationId xmlns:a16="http://schemas.microsoft.com/office/drawing/2014/main" id="{91F3679B-8E7A-4A1F-8685-F835FD25EDCD}"/>
              </a:ext>
            </a:extLst>
          </p:cNvPr>
          <p:cNvSpPr txBox="1"/>
          <p:nvPr userDrawn="1"/>
        </p:nvSpPr>
        <p:spPr>
          <a:xfrm>
            <a:off x="4597542" y="6595656"/>
            <a:ext cx="299691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1000">
                <a:solidFill>
                  <a:srgbClr val="000000"/>
                </a:solidFill>
                <a:latin typeface="Calibri" panose="020F0502020204030204" pitchFamily="34" charset="0"/>
              </a:rPr>
              <a:t>INFORMAÇÃO INTERNA – INTERNAL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15994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24" r:id="rId2"/>
    <p:sldLayoutId id="2147483720" r:id="rId3"/>
    <p:sldLayoutId id="2147483728" r:id="rId4"/>
    <p:sldLayoutId id="2147483722" r:id="rId5"/>
    <p:sldLayoutId id="2147483730" r:id="rId6"/>
    <p:sldLayoutId id="2147483732" r:id="rId7"/>
    <p:sldLayoutId id="2147483763" r:id="rId8"/>
    <p:sldLayoutId id="2147483775" r:id="rId9"/>
    <p:sldLayoutId id="2147483734" r:id="rId10"/>
    <p:sldLayoutId id="2147483736" r:id="rId11"/>
    <p:sldLayoutId id="2147483738" r:id="rId12"/>
    <p:sldLayoutId id="2147483740" r:id="rId13"/>
    <p:sldLayoutId id="2147483742" r:id="rId14"/>
    <p:sldLayoutId id="2147483744" r:id="rId15"/>
    <p:sldLayoutId id="2147483746" r:id="rId16"/>
    <p:sldLayoutId id="2147483748" r:id="rId17"/>
    <p:sldLayoutId id="2147483750" r:id="rId18"/>
    <p:sldLayoutId id="2147483752" r:id="rId19"/>
    <p:sldLayoutId id="2147483754" r:id="rId20"/>
    <p:sldLayoutId id="2147483756" r:id="rId21"/>
    <p:sldLayoutId id="2147483777" r:id="rId22"/>
    <p:sldLayoutId id="2147483758" r:id="rId23"/>
    <p:sldLayoutId id="2147483776" r:id="rId24"/>
    <p:sldLayoutId id="2147483762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05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  <p:sldLayoutId id="2147483803" r:id="rId23"/>
    <p:sldLayoutId id="2147483804" r:id="rId24"/>
    <p:sldLayoutId id="2147483805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  <a:endParaRPr lang="pt-BR" b="1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38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  <p:sldLayoutId id="2147483850" r:id="rId17"/>
    <p:sldLayoutId id="2147483851" r:id="rId18"/>
    <p:sldLayoutId id="2147483852" r:id="rId19"/>
    <p:sldLayoutId id="2147483853" r:id="rId20"/>
    <p:sldLayoutId id="2147483854" r:id="rId21"/>
    <p:sldLayoutId id="2147483855" r:id="rId22"/>
    <p:sldLayoutId id="2147483856" r:id="rId23"/>
    <p:sldLayoutId id="2147483857" r:id="rId24"/>
    <p:sldLayoutId id="2147483858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1B43AF-69D9-1341-85AB-FB44DF06C93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9144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146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Intro - New Clearing Platform B3 - Risk Module</a:t>
            </a:r>
            <a:endParaRPr kumimoji="0" lang="en-BR" sz="4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19C7C8E-31C6-A747-B53E-9F7B35A650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err="1"/>
              <a:t>February</a:t>
            </a:r>
            <a:r>
              <a:rPr lang="pt-BR" dirty="0"/>
              <a:t> 2025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3548886883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ixaDeTexto 15">
            <a:extLst>
              <a:ext uri="{FF2B5EF4-FFF2-40B4-BE49-F238E27FC236}">
                <a16:creationId xmlns:a16="http://schemas.microsoft.com/office/drawing/2014/main" id="{7C85842F-EAB3-B0D3-2251-9A8565F60165}"/>
              </a:ext>
            </a:extLst>
          </p:cNvPr>
          <p:cNvSpPr txBox="1"/>
          <p:nvPr/>
        </p:nvSpPr>
        <p:spPr>
          <a:xfrm>
            <a:off x="997349" y="413460"/>
            <a:ext cx="2860078" cy="2616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New Clearing Platform B3 - Risk Module</a:t>
            </a:r>
            <a:endParaRPr kumimoji="0" lang="pt-BR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601FB74C-9F54-DF2E-0615-FEDE7EA9E2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4836" y="949201"/>
            <a:ext cx="4391891" cy="618836"/>
          </a:xfrm>
        </p:spPr>
        <p:txBody>
          <a:bodyPr/>
          <a:lstStyle/>
          <a:p>
            <a:r>
              <a:rPr lang="pt-BR" dirty="0"/>
              <a:t>B3 and NASDAQ </a:t>
            </a:r>
            <a:r>
              <a:rPr lang="pt-BR" dirty="0" err="1"/>
              <a:t>partnership</a:t>
            </a:r>
            <a:endParaRPr lang="pt-BR" dirty="0"/>
          </a:p>
        </p:txBody>
      </p:sp>
      <p:sp>
        <p:nvSpPr>
          <p:cNvPr id="96" name="Retângulo 95">
            <a:extLst>
              <a:ext uri="{FF2B5EF4-FFF2-40B4-BE49-F238E27FC236}">
                <a16:creationId xmlns:a16="http://schemas.microsoft.com/office/drawing/2014/main" id="{6EF86EBB-8D3A-0FAF-95C2-5AE4AAD2E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5919099" y="41159"/>
            <a:ext cx="6166840" cy="6858000"/>
          </a:xfrm>
          <a:prstGeom prst="rect">
            <a:avLst/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1" name="Retângulo 90">
            <a:extLst>
              <a:ext uri="{FF2B5EF4-FFF2-40B4-BE49-F238E27FC236}">
                <a16:creationId xmlns:a16="http://schemas.microsoft.com/office/drawing/2014/main" id="{A36FD01F-26DF-8F1B-A10F-7794186D8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00813" y="0"/>
            <a:ext cx="1142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1FC862FB-134A-A8A8-4F36-D9050D6CDF38}"/>
              </a:ext>
            </a:extLst>
          </p:cNvPr>
          <p:cNvSpPr txBox="1"/>
          <p:nvPr/>
        </p:nvSpPr>
        <p:spPr>
          <a:xfrm>
            <a:off x="6294277" y="2151849"/>
            <a:ext cx="2262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Implementation</a:t>
            </a: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pt-B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Plan</a:t>
            </a: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</p:txBody>
      </p:sp>
      <p:graphicFrame>
        <p:nvGraphicFramePr>
          <p:cNvPr id="14" name="Tabela 28" descr="Alta na receita de negociação e pós negociação de ações explicada por dois dias de negociação a mais do que o 3T23, dado os comportamentos estáveis de margem e volume.&#10;&#10;Efeito do aumento da participação de formadores de mercado e provedores de liquidez foi compensado por uma queda na participação de day trade e margem se manteve em linha.&#10;&#10;O giro de mercado fechou o trimestre em 128%, abaixo do registrado no 3T23 (134%) e no 2T24 (136%).">
            <a:extLst>
              <a:ext uri="{FF2B5EF4-FFF2-40B4-BE49-F238E27FC236}">
                <a16:creationId xmlns:a16="http://schemas.microsoft.com/office/drawing/2014/main" id="{458B8643-82F5-CAEC-570C-0326EDEEB0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398426"/>
              </p:ext>
            </p:extLst>
          </p:nvPr>
        </p:nvGraphicFramePr>
        <p:xfrm>
          <a:off x="6294276" y="2490403"/>
          <a:ext cx="5532887" cy="1712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32887">
                  <a:extLst>
                    <a:ext uri="{9D8B030D-6E8A-4147-A177-3AD203B41FA5}">
                      <a16:colId xmlns:a16="http://schemas.microsoft.com/office/drawing/2014/main" val="21941984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implementation of the </a:t>
                      </a:r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NRTC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will be carried out in modules..</a:t>
                      </a:r>
                      <a:endParaRPr lang="pt-BR" sz="14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9195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Risk module of the </a:t>
                      </a:r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NRTC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will be the first to be delivered and the only one to be impacted at this moment.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plan to announce the mandatory certification dates and go-live will be made available in June 2025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398628"/>
                  </a:ext>
                </a:extLst>
              </a:tr>
            </a:tbl>
          </a:graphicData>
        </a:graphic>
      </p:graphicFrame>
      <p:pic>
        <p:nvPicPr>
          <p:cNvPr id="15" name="Imagem 14">
            <a:extLst>
              <a:ext uri="{FF2B5EF4-FFF2-40B4-BE49-F238E27FC236}">
                <a16:creationId xmlns:a16="http://schemas.microsoft.com/office/drawing/2014/main" id="{F95BA43F-7B1A-3CDD-4876-FAC34919A9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4"/>
          <a:stretch/>
        </p:blipFill>
        <p:spPr>
          <a:xfrm>
            <a:off x="6294277" y="413460"/>
            <a:ext cx="5532887" cy="1392121"/>
          </a:xfrm>
          <a:prstGeom prst="rect">
            <a:avLst/>
          </a:prstGeom>
        </p:spPr>
      </p:pic>
      <p:graphicFrame>
        <p:nvGraphicFramePr>
          <p:cNvPr id="2" name="Tabela 28" descr="Alta na receita de negociação e pós negociação de ações explicada por dois dias de negociação a mais do que o 3T23, dado os comportamentos estáveis de margem e volume.&#10;&#10;Efeito do aumento da participação de formadores de mercado e provedores de liquidez foi compensado por uma queda na participação de day trade e margem se manteve em linha.&#10;&#10;O giro de mercado fechou o trimestre em 128%, abaixo do registrado no 3T23 (134%) e no 2T24 (136%).">
            <a:extLst>
              <a:ext uri="{FF2B5EF4-FFF2-40B4-BE49-F238E27FC236}">
                <a16:creationId xmlns:a16="http://schemas.microsoft.com/office/drawing/2014/main" id="{A2054121-4A63-1028-B2F0-040963EA49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979344"/>
              </p:ext>
            </p:extLst>
          </p:nvPr>
        </p:nvGraphicFramePr>
        <p:xfrm>
          <a:off x="208415" y="1568037"/>
          <a:ext cx="5532887" cy="29920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32887">
                  <a:extLst>
                    <a:ext uri="{9D8B030D-6E8A-4147-A177-3AD203B41FA5}">
                      <a16:colId xmlns:a16="http://schemas.microsoft.com/office/drawing/2014/main" val="2194198451"/>
                    </a:ext>
                  </a:extLst>
                </a:gridCol>
              </a:tblGrid>
              <a:tr h="213600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 July 2023, B3 and NASDAQ formed a partnership to develop a new Clearing platform.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development aims to create a new system that is more scalable, agile, secure, and flexible, called </a:t>
                      </a:r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Nasdaq Real Time Clearing (NRTC)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which will replace the current </a:t>
                      </a:r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Real Time Clearing (RTC)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system</a:t>
                      </a: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9195617"/>
                  </a:ext>
                </a:extLst>
              </a:tr>
              <a:tr h="80306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partnership aims not only for technological modernization but also to improve the customer experience by placing them at the center of the system's development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3986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07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4A5700-A42B-BE4F-D923-9331B2B59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AC4B5B2D-207E-26FA-A689-25253CB5A4B2}"/>
              </a:ext>
            </a:extLst>
          </p:cNvPr>
          <p:cNvSpPr txBox="1"/>
          <p:nvPr/>
        </p:nvSpPr>
        <p:spPr>
          <a:xfrm>
            <a:off x="997349" y="413460"/>
            <a:ext cx="2860078" cy="261610"/>
          </a:xfrm>
          <a:prstGeom prst="rect">
            <a:avLst/>
          </a:prstGeom>
          <a:solidFill>
            <a:srgbClr val="50C3F5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New Clearing Platform B3 - Risk Module</a:t>
            </a:r>
            <a:endParaRPr kumimoji="0" lang="pt-BR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CECEA552-631A-7202-D7E3-FE99045597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4836" y="949201"/>
            <a:ext cx="4116181" cy="618836"/>
          </a:xfrm>
        </p:spPr>
        <p:txBody>
          <a:bodyPr/>
          <a:lstStyle/>
          <a:p>
            <a:r>
              <a:rPr lang="pt-BR" dirty="0" err="1">
                <a:solidFill>
                  <a:srgbClr val="50C3F5"/>
                </a:solidFill>
              </a:rPr>
              <a:t>Relevant</a:t>
            </a:r>
            <a:r>
              <a:rPr lang="pt-BR" dirty="0">
                <a:solidFill>
                  <a:srgbClr val="50C3F5"/>
                </a:solidFill>
              </a:rPr>
              <a:t> </a:t>
            </a:r>
            <a:r>
              <a:rPr lang="pt-BR" dirty="0" err="1">
                <a:solidFill>
                  <a:srgbClr val="50C3F5"/>
                </a:solidFill>
              </a:rPr>
              <a:t>improvements</a:t>
            </a:r>
            <a:r>
              <a:rPr lang="pt-BR" dirty="0">
                <a:solidFill>
                  <a:srgbClr val="50C3F5"/>
                </a:solidFill>
              </a:rPr>
              <a:t>:</a:t>
            </a:r>
          </a:p>
        </p:txBody>
      </p:sp>
      <p:sp>
        <p:nvSpPr>
          <p:cNvPr id="96" name="Retângulo 95">
            <a:extLst>
              <a:ext uri="{FF2B5EF4-FFF2-40B4-BE49-F238E27FC236}">
                <a16:creationId xmlns:a16="http://schemas.microsoft.com/office/drawing/2014/main" id="{7058E44D-2162-F7FE-EF0F-DAA7059EC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5957945" y="0"/>
            <a:ext cx="6166840" cy="6858000"/>
          </a:xfrm>
          <a:prstGeom prst="rect">
            <a:avLst/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1" name="Retângulo 90">
            <a:extLst>
              <a:ext uri="{FF2B5EF4-FFF2-40B4-BE49-F238E27FC236}">
                <a16:creationId xmlns:a16="http://schemas.microsoft.com/office/drawing/2014/main" id="{F77922E3-B706-A6CD-08E3-CDA4BD11D5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00813" y="0"/>
            <a:ext cx="114265" cy="6858000"/>
          </a:xfrm>
          <a:prstGeom prst="rect">
            <a:avLst/>
          </a:prstGeom>
          <a:solidFill>
            <a:srgbClr val="50C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66327AC9-7EAA-1D78-A37F-8FCA3A0D4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0" t="48099" r="33354" b="27094"/>
          <a:stretch/>
        </p:blipFill>
        <p:spPr>
          <a:xfrm>
            <a:off x="6294274" y="413461"/>
            <a:ext cx="5532889" cy="1388978"/>
          </a:xfrm>
          <a:prstGeom prst="rect">
            <a:avLst/>
          </a:prstGeom>
        </p:spPr>
      </p:pic>
      <p:graphicFrame>
        <p:nvGraphicFramePr>
          <p:cNvPr id="18" name="Tabela 28" descr="Instrumentos de renda fixa&#10;Aumento de 15% na receita:&#10;&#10;1 - Aumento de 29% no estoque médio de instrumentos de captação bancária;&#10;2 - Crescimento na receita com distribuição de debêntures totalizando R$19,6 milhões;&#10;3 - Aumento de 17% na receita do Tesouro Direto.&#10;&#10;Derivativos e operações estruturadas&#10;Aumento de 8% na receita:&#10;Aumento das receitas com opções, termo e operações com swaps">
            <a:extLst>
              <a:ext uri="{FF2B5EF4-FFF2-40B4-BE49-F238E27FC236}">
                <a16:creationId xmlns:a16="http://schemas.microsoft.com/office/drawing/2014/main" id="{0C2DD509-3E45-3E01-0F22-AAF30D66FE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994821"/>
              </p:ext>
            </p:extLst>
          </p:nvPr>
        </p:nvGraphicFramePr>
        <p:xfrm>
          <a:off x="6294276" y="2582333"/>
          <a:ext cx="5706605" cy="1575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06605">
                  <a:extLst>
                    <a:ext uri="{9D8B030D-6E8A-4147-A177-3AD203B41FA5}">
                      <a16:colId xmlns:a16="http://schemas.microsoft.com/office/drawing/2014/main" val="21941984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segregated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risk calculation, which disregards master accounts and their sub-accounts, will be discontinued.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 emphasize that the </a:t>
                      </a:r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consolidated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risk calculation will remain unchanged.</a:t>
                      </a:r>
                      <a:endParaRPr lang="pt-BR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9195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5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800838"/>
                  </a:ext>
                </a:extLst>
              </a:tr>
            </a:tbl>
          </a:graphicData>
        </a:graphic>
      </p:graphicFrame>
      <p:sp>
        <p:nvSpPr>
          <p:cNvPr id="10" name="CaixaDeTexto 9">
            <a:extLst>
              <a:ext uri="{FF2B5EF4-FFF2-40B4-BE49-F238E27FC236}">
                <a16:creationId xmlns:a16="http://schemas.microsoft.com/office/drawing/2014/main" id="{DF93DDB1-9061-16E1-8749-EBBF931C9492}"/>
              </a:ext>
            </a:extLst>
          </p:cNvPr>
          <p:cNvSpPr txBox="1"/>
          <p:nvPr/>
        </p:nvSpPr>
        <p:spPr>
          <a:xfrm>
            <a:off x="6294277" y="2151849"/>
            <a:ext cx="1766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Discontinuation</a:t>
            </a: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</p:txBody>
      </p:sp>
      <p:graphicFrame>
        <p:nvGraphicFramePr>
          <p:cNvPr id="3" name="Tabela 28" descr="Instrumentos de renda fixa&#10;Aumento de 15% na receita:&#10;&#10;1 - Aumento de 29% no estoque médio de instrumentos de captação bancária;&#10;2 - Crescimento na receita com distribuição de debêntures totalizando R$19,6 milhões;&#10;3 - Aumento de 17% na receita do Tesouro Direto.&#10;&#10;Derivativos e operações estruturadas&#10;Aumento de 8% na receita:&#10;Aumento das receitas com opções, termo e operações com swaps">
            <a:extLst>
              <a:ext uri="{FF2B5EF4-FFF2-40B4-BE49-F238E27FC236}">
                <a16:creationId xmlns:a16="http://schemas.microsoft.com/office/drawing/2014/main" id="{1EF57E63-A68F-CE25-6643-C4AF595B84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173946"/>
              </p:ext>
            </p:extLst>
          </p:nvPr>
        </p:nvGraphicFramePr>
        <p:xfrm>
          <a:off x="251340" y="1625400"/>
          <a:ext cx="5706605" cy="2306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06605">
                  <a:extLst>
                    <a:ext uri="{9D8B030D-6E8A-4147-A177-3AD203B41FA5}">
                      <a16:colId xmlns:a16="http://schemas.microsoft.com/office/drawing/2014/main" val="21941984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400050" marR="0" lvl="2" indent="-40005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327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Decrease in the time for cyclical calculating risk, which currently takes around 18 minutes. </a:t>
                      </a:r>
                    </a:p>
                    <a:p>
                      <a:pPr marL="400050" marR="0" lvl="2" indent="-40005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327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New intraday risk queries; </a:t>
                      </a:r>
                    </a:p>
                    <a:p>
                      <a:pPr marL="400050" marR="0" lvl="2" indent="-40005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327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Better usability of the risk simulator; </a:t>
                      </a:r>
                    </a:p>
                    <a:p>
                      <a:pPr marL="400050" marR="0" lvl="2" indent="-40005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327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Better usability of the position transfer reallocation monitor;</a:t>
                      </a:r>
                    </a:p>
                    <a:p>
                      <a:pPr marL="400050" marR="0" lvl="2" indent="-40005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327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Implementation of reported improvements mapped in the current system </a:t>
                      </a:r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(RTC)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pt-BR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9195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5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800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526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39A2C-F8E5-9774-4FBE-DBD11436A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687D89B7-64C5-BC40-D6C4-63FE42064BBB}"/>
              </a:ext>
            </a:extLst>
          </p:cNvPr>
          <p:cNvSpPr txBox="1"/>
          <p:nvPr/>
        </p:nvSpPr>
        <p:spPr>
          <a:xfrm>
            <a:off x="997349" y="413460"/>
            <a:ext cx="3565415" cy="261610"/>
          </a:xfrm>
          <a:prstGeom prst="rect">
            <a:avLst/>
          </a:prstGeom>
          <a:solidFill>
            <a:srgbClr val="5AA5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New Clearing Platform B3 - Risk Module</a:t>
            </a:r>
            <a:endParaRPr kumimoji="0" lang="pt-BR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7FA8D36D-7B1D-0F94-7B5F-97C7E775B5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4836" y="949201"/>
            <a:ext cx="4518893" cy="618836"/>
          </a:xfrm>
        </p:spPr>
        <p:txBody>
          <a:bodyPr/>
          <a:lstStyle/>
          <a:p>
            <a:r>
              <a:rPr lang="en-US" dirty="0">
                <a:solidFill>
                  <a:srgbClr val="5AA5FF"/>
                </a:solidFill>
              </a:rPr>
              <a:t>RTC screens that will be migrated in the risk module:</a:t>
            </a:r>
            <a:endParaRPr lang="pt-BR" dirty="0">
              <a:solidFill>
                <a:srgbClr val="5AA5FF"/>
              </a:solidFill>
            </a:endParaRPr>
          </a:p>
        </p:txBody>
      </p:sp>
      <p:sp>
        <p:nvSpPr>
          <p:cNvPr id="96" name="Retângulo 95">
            <a:extLst>
              <a:ext uri="{FF2B5EF4-FFF2-40B4-BE49-F238E27FC236}">
                <a16:creationId xmlns:a16="http://schemas.microsoft.com/office/drawing/2014/main" id="{8BE3547F-70B3-C2F1-61E6-81224FB4C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6010971" y="0"/>
            <a:ext cx="6166840" cy="6858000"/>
          </a:xfrm>
          <a:prstGeom prst="rect">
            <a:avLst/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1" name="Retângulo 90">
            <a:extLst>
              <a:ext uri="{FF2B5EF4-FFF2-40B4-BE49-F238E27FC236}">
                <a16:creationId xmlns:a16="http://schemas.microsoft.com/office/drawing/2014/main" id="{70033978-400C-7CD4-FBBE-9E4630C855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00813" y="0"/>
            <a:ext cx="114265" cy="6858000"/>
          </a:xfrm>
          <a:prstGeom prst="rect">
            <a:avLst/>
          </a:prstGeom>
          <a:solidFill>
            <a:srgbClr val="5AA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6930703-A4E1-B511-424A-94FE07DB7C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827" b="49517"/>
          <a:stretch/>
        </p:blipFill>
        <p:spPr>
          <a:xfrm>
            <a:off x="6294276" y="413460"/>
            <a:ext cx="5532888" cy="1388978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A4489529-5DCB-0E12-A06F-063B17A1DF96}"/>
              </a:ext>
            </a:extLst>
          </p:cNvPr>
          <p:cNvSpPr txBox="1"/>
          <p:nvPr/>
        </p:nvSpPr>
        <p:spPr>
          <a:xfrm>
            <a:off x="6294277" y="2151849"/>
            <a:ext cx="2783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What will not be impacted</a:t>
            </a: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</p:txBody>
      </p:sp>
      <p:graphicFrame>
        <p:nvGraphicFramePr>
          <p:cNvPr id="13" name="Tabela 28" descr="Aumento de 12% explicado por um crescimento de 20% no número de veículos financiados. Em relação ao 2T24, a redução de 12% é explicada pelo término do programa Desenrola em mai/24&#10;&#10;O número de veículos vendidos aumentou 13%. O percentual de veículos financiados alcançou 34% dos veículos vendidos, um aumento de 2,1 p.p. na comparação com o 3T23.">
            <a:extLst>
              <a:ext uri="{FF2B5EF4-FFF2-40B4-BE49-F238E27FC236}">
                <a16:creationId xmlns:a16="http://schemas.microsoft.com/office/drawing/2014/main" id="{D5727FE8-BEF3-B069-EEA0-DD6ED366B1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835134"/>
              </p:ext>
            </p:extLst>
          </p:nvPr>
        </p:nvGraphicFramePr>
        <p:xfrm>
          <a:off x="6294277" y="2571827"/>
          <a:ext cx="5532887" cy="2565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32887">
                  <a:extLst>
                    <a:ext uri="{9D8B030D-6E8A-4147-A177-3AD203B41FA5}">
                      <a16:colId xmlns:a16="http://schemas.microsoft.com/office/drawing/2014/main" val="21941984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Intraday risk messaging and files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BVBG.034; BVBG.032; BVBG.092; bvmf.085; bvmf.086; bvmf.102;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t-BR" sz="1400" b="0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Maximum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b="0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Theoretical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b="0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Margin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File: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BVBG.030;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Risk Simulation Messaging and Files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BVBG.035; BVBG.036; BVBG.100; BVBG.093; BVBG.101; BVBG.094;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bvmf.108; bvmf.109; bvmf.208; bvmf.209; bvmf.210; bvmf.211;</a:t>
                      </a: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9195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SINACOR and the collateral files (NGA), such as BVBG.076, BVBG.078, and BVBG.080, will also not be impacted.</a:t>
                      </a:r>
                      <a:endParaRPr lang="pt-BR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398628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A41D3B90-92FF-EC48-F583-61ED70D5D0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733256" y="5719769"/>
            <a:ext cx="1900858" cy="1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3000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1                                                2</a:t>
            </a:r>
            <a:endParaRPr kumimoji="0" lang="pt-BR" sz="8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F789B66-D8EA-60FF-74A2-61E0DB39FEE3}"/>
              </a:ext>
            </a:extLst>
          </p:cNvPr>
          <p:cNvSpPr txBox="1"/>
          <p:nvPr/>
        </p:nvSpPr>
        <p:spPr>
          <a:xfrm>
            <a:off x="310253" y="1859461"/>
            <a:ext cx="52399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800" b="0" i="0" kern="1200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Intraday</a:t>
            </a:r>
            <a:r>
              <a:rPr lang="pt-BR" sz="1800" b="0" i="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Risk Monitor;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800" b="0" i="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Position Assessment Risk Monitor;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800" b="0" i="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Risk Simulator.</a:t>
            </a:r>
            <a:endParaRPr lang="pt-BR" sz="1800" b="1" i="0" kern="1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7FDE136-B02D-18AA-8364-90A8B872C200}"/>
              </a:ext>
            </a:extLst>
          </p:cNvPr>
          <p:cNvSpPr txBox="1"/>
          <p:nvPr/>
        </p:nvSpPr>
        <p:spPr>
          <a:xfrm>
            <a:off x="310252" y="3059668"/>
            <a:ext cx="52399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800" b="1" i="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The screens will be accessed through the CVA system</a:t>
            </a:r>
            <a:r>
              <a:rPr lang="pt-BR" b="1" dirty="0">
                <a:solidFill>
                  <a:srgbClr val="000000"/>
                </a:solidFill>
              </a:rPr>
              <a:t>.</a:t>
            </a:r>
            <a:endParaRPr lang="pt-BR" sz="1800" b="1" i="0" kern="1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048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6F61E9DD-7D82-484A-B713-02C4A0B79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6E3F0225-8CEB-4A49-A689-F2E46C0CEB7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91440" numCol="1" spcCol="0" rtlCol="0" fromWordArt="0" anchor="b" anchorCtr="0" forceAA="0" compatLnSpc="1">
            <a:prstTxWarp prst="textNoShape">
              <a:avLst/>
            </a:prstTxWarp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rgbClr val="0014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rgbClr val="54C4F4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146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TKS!</a:t>
            </a:r>
          </a:p>
        </p:txBody>
      </p:sp>
      <p:pic>
        <p:nvPicPr>
          <p:cNvPr id="13" name="Graphic 9" descr="Logo B3.">
            <a:extLst>
              <a:ext uri="{FF2B5EF4-FFF2-40B4-BE49-F238E27FC236}">
                <a16:creationId xmlns:a16="http://schemas.microsoft.com/office/drawing/2014/main" id="{C4DA02C5-E28D-416A-BC5B-53AA26D9E3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248898"/>
      </p:ext>
    </p:extLst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name="Tema Escuro">
  <a:themeElements>
    <a:clrScheme name="Custom 3">
      <a:dk1>
        <a:srgbClr val="001360"/>
      </a:dk1>
      <a:lt1>
        <a:srgbClr val="FEFFFF"/>
      </a:lt1>
      <a:dk2>
        <a:srgbClr val="00145F"/>
      </a:dk2>
      <a:lt2>
        <a:srgbClr val="EFF4FD"/>
      </a:lt2>
      <a:accent1>
        <a:srgbClr val="54C3F3"/>
      </a:accent1>
      <a:accent2>
        <a:srgbClr val="F6A635"/>
      </a:accent2>
      <a:accent3>
        <a:srgbClr val="1C24AE"/>
      </a:accent3>
      <a:accent4>
        <a:srgbClr val="5AA5FE"/>
      </a:accent4>
      <a:accent5>
        <a:srgbClr val="4A4E55"/>
      </a:accent5>
      <a:accent6>
        <a:srgbClr val="92C1FD"/>
      </a:accent6>
      <a:hlink>
        <a:srgbClr val="F6A633"/>
      </a:hlink>
      <a:folHlink>
        <a:srgbClr val="58A5F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Claro">
  <a:themeElements>
    <a:clrScheme name="B3">
      <a:dk1>
        <a:srgbClr val="4B5055"/>
      </a:dk1>
      <a:lt1>
        <a:sysClr val="window" lastClr="FFFFFF"/>
      </a:lt1>
      <a:dk2>
        <a:srgbClr val="4B5055"/>
      </a:dk2>
      <a:lt2>
        <a:srgbClr val="F0F5FF"/>
      </a:lt2>
      <a:accent1>
        <a:srgbClr val="00145F"/>
      </a:accent1>
      <a:accent2>
        <a:srgbClr val="50C3F5"/>
      </a:accent2>
      <a:accent3>
        <a:srgbClr val="F5AA1E"/>
      </a:accent3>
      <a:accent4>
        <a:srgbClr val="000000"/>
      </a:accent4>
      <a:accent5>
        <a:srgbClr val="000000"/>
      </a:accent5>
      <a:accent6>
        <a:srgbClr val="000000"/>
      </a:accent6>
      <a:hlink>
        <a:srgbClr val="0063DE"/>
      </a:hlink>
      <a:folHlink>
        <a:srgbClr val="0063DE"/>
      </a:folHlink>
    </a:clrScheme>
    <a:fontScheme name="B3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ema Claro">
  <a:themeElements>
    <a:clrScheme name="B3">
      <a:dk1>
        <a:srgbClr val="4B5055"/>
      </a:dk1>
      <a:lt1>
        <a:sysClr val="window" lastClr="FFFFFF"/>
      </a:lt1>
      <a:dk2>
        <a:srgbClr val="4B5055"/>
      </a:dk2>
      <a:lt2>
        <a:srgbClr val="F0F5FF"/>
      </a:lt2>
      <a:accent1>
        <a:srgbClr val="00145F"/>
      </a:accent1>
      <a:accent2>
        <a:srgbClr val="50C3F5"/>
      </a:accent2>
      <a:accent3>
        <a:srgbClr val="F5AA1E"/>
      </a:accent3>
      <a:accent4>
        <a:srgbClr val="000000"/>
      </a:accent4>
      <a:accent5>
        <a:srgbClr val="000000"/>
      </a:accent5>
      <a:accent6>
        <a:srgbClr val="000000"/>
      </a:accent6>
      <a:hlink>
        <a:srgbClr val="0063DE"/>
      </a:hlink>
      <a:folHlink>
        <a:srgbClr val="0063DE"/>
      </a:folHlink>
    </a:clrScheme>
    <a:fontScheme name="B3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ema Claro">
  <a:themeElements>
    <a:clrScheme name="Personalizada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060"/>
      </a:accent1>
      <a:accent2>
        <a:srgbClr val="C00000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3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63F90F85FF69B49A162E10327501766" ma:contentTypeVersion="18" ma:contentTypeDescription="Crie um novo documento." ma:contentTypeScope="" ma:versionID="e29dcebcc53defa29095b7b76e82b20d">
  <xsd:schema xmlns:xsd="http://www.w3.org/2001/XMLSchema" xmlns:xs="http://www.w3.org/2001/XMLSchema" xmlns:p="http://schemas.microsoft.com/office/2006/metadata/properties" xmlns:ns2="1a59749d-a797-4274-98db-a5dae3fb1393" xmlns:ns3="7ec9c3bd-6192-425f-9654-549778ddb9ba" targetNamespace="http://schemas.microsoft.com/office/2006/metadata/properties" ma:root="true" ma:fieldsID="62765ee39f65ae1e7c080d79adef3ff1" ns2:_="" ns3:_="">
    <xsd:import namespace="1a59749d-a797-4274-98db-a5dae3fb1393"/>
    <xsd:import namespace="7ec9c3bd-6192-425f-9654-549778ddb9ba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Editoria" minOccurs="0"/>
                <xsd:element ref="ns2:S_x00e9_rie" minOccurs="0"/>
                <xsd:element ref="ns2:Canal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9749d-a797-4274-98db-a5dae3fb139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Marcações de imagem" ma:readOnly="false" ma:fieldId="{5cf76f15-5ced-4ddc-b409-7134ff3c332f}" ma:taxonomyMulti="true" ma:sspId="d7986fcc-77ff-48cb-93bf-87f58f65fb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Editoria" ma:index="18" nillable="true" ma:displayName="Editoria" ma:format="Dropdown" ma:internalName="Editoria">
      <xsd:simpleType>
        <xsd:restriction base="dms:Choice">
          <xsd:enumeration value="SomosaB3"/>
          <xsd:enumeration value="SomosTimeB3"/>
          <xsd:enumeration value="SomosTecnologia"/>
          <xsd:enumeration value="SomosCentralidadedoCliente"/>
          <xsd:enumeration value="Não Reportar"/>
        </xsd:restriction>
      </xsd:simpleType>
    </xsd:element>
    <xsd:element name="S_x00e9_rie" ma:index="19" nillable="true" ma:displayName="Série" ma:format="Dropdown" ma:internalName="S_x00e9_rie">
      <xsd:simpleType>
        <xsd:restriction base="dms:Choice">
          <xsd:enumeration value="Arena B3"/>
          <xsd:enumeration value="Conexão Liderança"/>
          <xsd:enumeration value="Descomplicaê"/>
          <xsd:enumeration value="Lado B"/>
          <xsd:enumeration value="Time Tech Apresenta"/>
          <xsd:enumeration value="Videocast #SuaExperiênciaB3"/>
        </xsd:restriction>
      </xsd:simpleType>
    </xsd:element>
    <xsd:element name="Canal" ma:index="20" nillable="true" ma:displayName="Canal" ma:format="Dropdown" ma:internalName="Canal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Comunica"/>
                        <xsd:enumeration value="Home - Intra"/>
                        <xsd:enumeration value="Notícia"/>
                        <xsd:enumeration value="Post - Intra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c9c3bd-6192-425f-9654-549778ddb9ba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1ea47891-9c04-4d6b-8462-929836f8b1a2}" ma:internalName="TaxCatchAll" ma:showField="CatchAllData" ma:web="7ec9c3bd-6192-425f-9654-549778ddb9b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c9c3bd-6192-425f-9654-549778ddb9ba" xsi:nil="true"/>
    <lcf76f155ced4ddcb4097134ff3c332f xmlns="1a59749d-a797-4274-98db-a5dae3fb1393">
      <Terms xmlns="http://schemas.microsoft.com/office/infopath/2007/PartnerControls"/>
    </lcf76f155ced4ddcb4097134ff3c332f>
    <Canal xmlns="1a59749d-a797-4274-98db-a5dae3fb1393" xsi:nil="true"/>
    <S_x00e9_rie xmlns="1a59749d-a797-4274-98db-a5dae3fb1393" xsi:nil="true"/>
    <Editoria xmlns="1a59749d-a797-4274-98db-a5dae3fb1393" xsi:nil="true"/>
  </documentManagement>
</p:properties>
</file>

<file path=customXml/itemProps1.xml><?xml version="1.0" encoding="utf-8"?>
<ds:datastoreItem xmlns:ds="http://schemas.openxmlformats.org/officeDocument/2006/customXml" ds:itemID="{D06D1DB7-6BB0-4566-AE21-5AA17AAD35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9749d-a797-4274-98db-a5dae3fb1393"/>
    <ds:schemaRef ds:uri="7ec9c3bd-6192-425f-9654-549778ddb9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039292-4454-41F1-8A8C-BE952DBAF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EBD6D2-DF22-4849-8BF6-1E6589D15AC2}">
  <ds:schemaRefs>
    <ds:schemaRef ds:uri="http://schemas.microsoft.com/office/2006/metadata/properties"/>
    <ds:schemaRef ds:uri="http://schemas.microsoft.com/office/infopath/2007/PartnerControls"/>
    <ds:schemaRef ds:uri="7ec9c3bd-6192-425f-9654-549778ddb9ba"/>
    <ds:schemaRef ds:uri="1a59749d-a797-4274-98db-a5dae3fb139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20753</TotalTime>
  <Words>426</Words>
  <Application>Microsoft Office PowerPoint</Application>
  <PresentationFormat>Widescreen</PresentationFormat>
  <Paragraphs>43</Paragraphs>
  <Slides>5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5</vt:i4>
      </vt:variant>
    </vt:vector>
  </HeadingPairs>
  <TitlesOfParts>
    <vt:vector size="12" baseType="lpstr">
      <vt:lpstr>Arial</vt:lpstr>
      <vt:lpstr>Calibri</vt:lpstr>
      <vt:lpstr>Segoe UI</vt:lpstr>
      <vt:lpstr>Tema Escuro</vt:lpstr>
      <vt:lpstr>Tema Claro</vt:lpstr>
      <vt:lpstr>1_Tema Claro</vt:lpstr>
      <vt:lpstr>2_Tema Claro</vt:lpstr>
      <vt:lpstr>Intro - New Clearing Platform B3 - Risk Module</vt:lpstr>
      <vt:lpstr>Apresentação do PowerPoint</vt:lpstr>
      <vt:lpstr>Apresentação do PowerPoint</vt:lpstr>
      <vt:lpstr>Apresentação do PowerPoint</vt:lpstr>
      <vt:lpstr>TKS!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Bevilacqua, Victoria (SPL-FUB)</dc:creator>
  <cp:lastModifiedBy>Henrique De Oliveira Alvares Ruas</cp:lastModifiedBy>
  <cp:revision>123</cp:revision>
  <dcterms:created xsi:type="dcterms:W3CDTF">2021-09-20T13:35:31Z</dcterms:created>
  <dcterms:modified xsi:type="dcterms:W3CDTF">2025-02-13T19:06:26Z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0x010100963F90F85FF69B49A162E10327501766</vt:lpwstr>
  </property>
  <property fmtid="{D5CDD505-2E9C-101B-9397-08002B2CF9AE}" pid="3" name="MSIP_Label_4aeda764-ac5d-4c78-8b24-fe1405747852_Enabled">
    <vt:lpwstr>true</vt:lpwstr>
  </property>
  <property fmtid="{D5CDD505-2E9C-101B-9397-08002B2CF9AE}" pid="4" name="MSIP_Label_4aeda764-ac5d-4c78-8b24-fe1405747852_SetDate">
    <vt:lpwstr>2023-04-04T14:00:52Z</vt:lpwstr>
  </property>
  <property fmtid="{D5CDD505-2E9C-101B-9397-08002B2CF9AE}" pid="5" name="MSIP_Label_4aeda764-ac5d-4c78-8b24-fe1405747852_Method">
    <vt:lpwstr>Standard</vt:lpwstr>
  </property>
  <property fmtid="{D5CDD505-2E9C-101B-9397-08002B2CF9AE}" pid="6" name="MSIP_Label_4aeda764-ac5d-4c78-8b24-fe1405747852_Name">
    <vt:lpwstr>4aeda764-ac5d-4c78-8b24-fe1405747852</vt:lpwstr>
  </property>
  <property fmtid="{D5CDD505-2E9C-101B-9397-08002B2CF9AE}" pid="7" name="MSIP_Label_4aeda764-ac5d-4c78-8b24-fe1405747852_SiteId">
    <vt:lpwstr>f9cfd8cb-c4a5-4677-b65d-3150dda310c9</vt:lpwstr>
  </property>
  <property fmtid="{D5CDD505-2E9C-101B-9397-08002B2CF9AE}" pid="8" name="MSIP_Label_4aeda764-ac5d-4c78-8b24-fe1405747852_ActionId">
    <vt:lpwstr>8f3d74ae-0ed3-4d2a-819a-f1e7dc104fd4</vt:lpwstr>
  </property>
  <property fmtid="{D5CDD505-2E9C-101B-9397-08002B2CF9AE}" pid="9" name="MSIP_Label_4aeda764-ac5d-4c78-8b24-fe1405747852_ContentBits">
    <vt:lpwstr>2</vt:lpwstr>
  </property>
  <property fmtid="{D5CDD505-2E9C-101B-9397-08002B2CF9AE}" pid="10" name="MediaServiceImageTags">
    <vt:lpwstr/>
  </property>
</Properties>
</file>